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6"/>
  </p:notesMasterIdLst>
  <p:sldIdLst>
    <p:sldId id="261" r:id="rId3"/>
    <p:sldId id="267" r:id="rId4"/>
    <p:sldId id="263" r:id="rId5"/>
    <p:sldId id="265" r:id="rId6"/>
    <p:sldId id="314" r:id="rId7"/>
    <p:sldId id="264" r:id="rId8"/>
    <p:sldId id="315" r:id="rId9"/>
    <p:sldId id="427" r:id="rId10"/>
    <p:sldId id="316" r:id="rId11"/>
    <p:sldId id="317" r:id="rId12"/>
    <p:sldId id="266" r:id="rId13"/>
    <p:sldId id="318" r:id="rId14"/>
    <p:sldId id="319" r:id="rId15"/>
    <p:sldId id="320" r:id="rId16"/>
    <p:sldId id="262" r:id="rId17"/>
    <p:sldId id="322" r:id="rId18"/>
    <p:sldId id="409" r:id="rId19"/>
    <p:sldId id="413" r:id="rId20"/>
    <p:sldId id="411" r:id="rId21"/>
    <p:sldId id="421" r:id="rId22"/>
    <p:sldId id="423" r:id="rId23"/>
    <p:sldId id="428" r:id="rId24"/>
    <p:sldId id="429" r:id="rId25"/>
  </p:sldIdLst>
  <p:sldSz cx="12192000" cy="6858000"/>
  <p:notesSz cx="6858000" cy="9144000"/>
  <p:embeddedFontLst>
    <p:embeddedFont>
      <p:font typeface="Calibri Light" pitchFamily="34" charset="0"/>
      <p:regular r:id="rId27"/>
      <p:italic r:id="rId28"/>
    </p:embeddedFont>
    <p:embeddedFont>
      <p:font typeface="SimSun" pitchFamily="2" charset="-122"/>
      <p:regular r:id="rId29"/>
    </p:embeddedFont>
    <p:embeddedFont>
      <p:font typeface="Calibri" pitchFamily="34" charset="0"/>
      <p:regular r:id="rId30"/>
      <p:bold r:id="rId31"/>
      <p:italic r:id="rId32"/>
      <p:boldItalic r:id="rId33"/>
    </p:embeddedFont>
    <p:embeddedFont>
      <p:font typeface="Microsoft YaHei" pitchFamily="34" charset="-122"/>
      <p:regular r:id="rId34"/>
      <p:bold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38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0A309-602F-4E10-BF93-FBAE8EB4EDE0}" type="datetimeFigureOut">
              <a:rPr lang="zh-CN" altLang="en-US" smtClean="0"/>
              <a:t>2021/11/10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6AB05-48C2-4714-B910-0F4FDEB8B71C}" type="slidenum">
              <a:rPr lang="zh-CN" altLang="en-US" smtClean="0"/>
              <a:t>‹#›</a:t>
            </a:fld>
            <a:endParaRPr lang="zh-CN" altLang="en-US"/>
          </a:p>
        </p:txBody>
      </p:sp>
    </p:spTree>
    <p:extLst>
      <p:ext uri="{BB962C8B-B14F-4D97-AF65-F5344CB8AC3E}">
        <p14:creationId xmlns:p14="http://schemas.microsoft.com/office/powerpoint/2010/main" val="9003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a:t>
            </a:fld>
            <a:endParaRPr lang="zh-CN" altLang="en-US"/>
          </a:p>
        </p:txBody>
      </p:sp>
    </p:spTree>
    <p:extLst>
      <p:ext uri="{BB962C8B-B14F-4D97-AF65-F5344CB8AC3E}">
        <p14:creationId xmlns:p14="http://schemas.microsoft.com/office/powerpoint/2010/main" val="158220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10</a:t>
            </a:fld>
            <a:endParaRPr lang="zh-CN" altLang="en-US"/>
          </a:p>
        </p:txBody>
      </p:sp>
    </p:spTree>
    <p:extLst>
      <p:ext uri="{BB962C8B-B14F-4D97-AF65-F5344CB8AC3E}">
        <p14:creationId xmlns:p14="http://schemas.microsoft.com/office/powerpoint/2010/main" val="365464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11</a:t>
            </a:fld>
            <a:endParaRPr lang="zh-CN" altLang="en-US"/>
          </a:p>
        </p:txBody>
      </p:sp>
    </p:spTree>
    <p:extLst>
      <p:ext uri="{BB962C8B-B14F-4D97-AF65-F5344CB8AC3E}">
        <p14:creationId xmlns:p14="http://schemas.microsoft.com/office/powerpoint/2010/main" val="325504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12</a:t>
            </a:fld>
            <a:endParaRPr lang="zh-CN" altLang="en-US"/>
          </a:p>
        </p:txBody>
      </p:sp>
    </p:spTree>
    <p:extLst>
      <p:ext uri="{BB962C8B-B14F-4D97-AF65-F5344CB8AC3E}">
        <p14:creationId xmlns:p14="http://schemas.microsoft.com/office/powerpoint/2010/main" val="2716227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13</a:t>
            </a:fld>
            <a:endParaRPr lang="zh-CN" altLang="en-US"/>
          </a:p>
        </p:txBody>
      </p:sp>
    </p:spTree>
    <p:extLst>
      <p:ext uri="{BB962C8B-B14F-4D97-AF65-F5344CB8AC3E}">
        <p14:creationId xmlns:p14="http://schemas.microsoft.com/office/powerpoint/2010/main" val="417363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14</a:t>
            </a:fld>
            <a:endParaRPr lang="zh-CN" altLang="en-US"/>
          </a:p>
        </p:txBody>
      </p:sp>
    </p:spTree>
    <p:extLst>
      <p:ext uri="{BB962C8B-B14F-4D97-AF65-F5344CB8AC3E}">
        <p14:creationId xmlns:p14="http://schemas.microsoft.com/office/powerpoint/2010/main" val="27555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15</a:t>
            </a:fld>
            <a:endParaRPr lang="zh-CN" altLang="en-US"/>
          </a:p>
        </p:txBody>
      </p:sp>
    </p:spTree>
    <p:extLst>
      <p:ext uri="{BB962C8B-B14F-4D97-AF65-F5344CB8AC3E}">
        <p14:creationId xmlns:p14="http://schemas.microsoft.com/office/powerpoint/2010/main" val="3424603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16</a:t>
            </a:fld>
            <a:endParaRPr lang="zh-CN" altLang="en-US"/>
          </a:p>
        </p:txBody>
      </p:sp>
    </p:spTree>
    <p:extLst>
      <p:ext uri="{BB962C8B-B14F-4D97-AF65-F5344CB8AC3E}">
        <p14:creationId xmlns:p14="http://schemas.microsoft.com/office/powerpoint/2010/main" val="3193452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18</a:t>
            </a:fld>
            <a:endParaRPr lang="zh-CN" altLang="en-US"/>
          </a:p>
        </p:txBody>
      </p:sp>
    </p:spTree>
    <p:extLst>
      <p:ext uri="{BB962C8B-B14F-4D97-AF65-F5344CB8AC3E}">
        <p14:creationId xmlns:p14="http://schemas.microsoft.com/office/powerpoint/2010/main" val="295973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20</a:t>
            </a:fld>
            <a:endParaRPr lang="zh-CN" altLang="en-US"/>
          </a:p>
        </p:txBody>
      </p:sp>
    </p:spTree>
    <p:extLst>
      <p:ext uri="{BB962C8B-B14F-4D97-AF65-F5344CB8AC3E}">
        <p14:creationId xmlns:p14="http://schemas.microsoft.com/office/powerpoint/2010/main" val="380656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21</a:t>
            </a:fld>
            <a:endParaRPr lang="zh-CN" altLang="en-US"/>
          </a:p>
        </p:txBody>
      </p:sp>
    </p:spTree>
    <p:extLst>
      <p:ext uri="{BB962C8B-B14F-4D97-AF65-F5344CB8AC3E}">
        <p14:creationId xmlns:p14="http://schemas.microsoft.com/office/powerpoint/2010/main" val="194130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16AB05-48C2-4714-B910-0F4FDEB8B71C}" type="slidenum">
              <a:rPr lang="zh-CN" altLang="en-US" smtClean="0"/>
              <a:t>2</a:t>
            </a:fld>
            <a:endParaRPr lang="zh-CN" altLang="en-US"/>
          </a:p>
        </p:txBody>
      </p:sp>
    </p:spTree>
    <p:extLst>
      <p:ext uri="{BB962C8B-B14F-4D97-AF65-F5344CB8AC3E}">
        <p14:creationId xmlns:p14="http://schemas.microsoft.com/office/powerpoint/2010/main" val="362845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3</a:t>
            </a:fld>
            <a:endParaRPr lang="zh-CN" altLang="en-US"/>
          </a:p>
        </p:txBody>
      </p:sp>
    </p:spTree>
    <p:extLst>
      <p:ext uri="{BB962C8B-B14F-4D97-AF65-F5344CB8AC3E}">
        <p14:creationId xmlns:p14="http://schemas.microsoft.com/office/powerpoint/2010/main" val="6945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4</a:t>
            </a:fld>
            <a:endParaRPr lang="zh-CN" altLang="en-US"/>
          </a:p>
        </p:txBody>
      </p:sp>
    </p:spTree>
    <p:extLst>
      <p:ext uri="{BB962C8B-B14F-4D97-AF65-F5344CB8AC3E}">
        <p14:creationId xmlns:p14="http://schemas.microsoft.com/office/powerpoint/2010/main" val="7117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5</a:t>
            </a:fld>
            <a:endParaRPr lang="zh-CN" altLang="en-US"/>
          </a:p>
        </p:txBody>
      </p:sp>
    </p:spTree>
    <p:extLst>
      <p:ext uri="{BB962C8B-B14F-4D97-AF65-F5344CB8AC3E}">
        <p14:creationId xmlns:p14="http://schemas.microsoft.com/office/powerpoint/2010/main" val="338178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6</a:t>
            </a:fld>
            <a:endParaRPr lang="zh-CN" altLang="en-US"/>
          </a:p>
        </p:txBody>
      </p:sp>
    </p:spTree>
    <p:extLst>
      <p:ext uri="{BB962C8B-B14F-4D97-AF65-F5344CB8AC3E}">
        <p14:creationId xmlns:p14="http://schemas.microsoft.com/office/powerpoint/2010/main" val="709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7</a:t>
            </a:fld>
            <a:endParaRPr lang="zh-CN" altLang="en-US"/>
          </a:p>
        </p:txBody>
      </p:sp>
    </p:spTree>
    <p:extLst>
      <p:ext uri="{BB962C8B-B14F-4D97-AF65-F5344CB8AC3E}">
        <p14:creationId xmlns:p14="http://schemas.microsoft.com/office/powerpoint/2010/main" val="272643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709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9</a:t>
            </a:fld>
            <a:endParaRPr lang="zh-CN" altLang="en-US"/>
          </a:p>
        </p:txBody>
      </p:sp>
    </p:spTree>
    <p:extLst>
      <p:ext uri="{BB962C8B-B14F-4D97-AF65-F5344CB8AC3E}">
        <p14:creationId xmlns:p14="http://schemas.microsoft.com/office/powerpoint/2010/main" val="119359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139241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46186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2553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35663DD6-CFE5-42D7-B2B1-2B2CB39378DB}"/>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61EA156-EE25-4313-BE4C-3174BF14024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EE23D56-02D8-4E09-BD23-7BE4C3812617}"/>
              </a:ext>
            </a:extLst>
          </p:cNvPr>
          <p:cNvSpPr>
            <a:spLocks noGrp="1"/>
          </p:cNvSpPr>
          <p:nvPr>
            <p:ph type="sldNum" sz="quarter" idx="16"/>
          </p:nvPr>
        </p:nvSpPr>
        <p:spPr/>
        <p:txBody>
          <a:bodyPr/>
          <a:lstStyle>
            <a:lvl1pPr>
              <a:defRPr/>
            </a:lvl1pPr>
          </a:lstStyle>
          <a:p>
            <a:pPr>
              <a:defRPr/>
            </a:pPr>
            <a:fld id="{76321C33-BF72-4B6F-A00E-C636F1AF1D14}" type="slidenum">
              <a:rPr lang="en-US" altLang="en-US"/>
              <a:pPr>
                <a:defRPr/>
              </a:pPr>
              <a:t>‹#›</a:t>
            </a:fld>
            <a:endParaRPr lang="en-US" altLang="en-US"/>
          </a:p>
        </p:txBody>
      </p:sp>
    </p:spTree>
    <p:extLst>
      <p:ext uri="{BB962C8B-B14F-4D97-AF65-F5344CB8AC3E}">
        <p14:creationId xmlns:p14="http://schemas.microsoft.com/office/powerpoint/2010/main" val="428023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a:t>Click to edit Master title style</a:t>
            </a:r>
          </a:p>
        </p:txBody>
      </p:sp>
      <p:sp>
        <p:nvSpPr>
          <p:cNvPr id="3" name="Text Placeholder 2"/>
          <p:cNvSpPr>
            <a:spLocks noGrp="1"/>
          </p:cNvSpPr>
          <p:nvPr>
            <p:ph type="body" sz="half" idx="1"/>
          </p:nvPr>
        </p:nvSpPr>
        <p:spPr>
          <a:xfrm>
            <a:off x="914401"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1"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AF4CBF76-E079-4D75-8F6F-B7C1D0EDE3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F29E110A-A846-431B-8E96-CF33B2BDF3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2BB5039F-113E-4485-B245-6A09712094F6}"/>
              </a:ext>
            </a:extLst>
          </p:cNvPr>
          <p:cNvSpPr>
            <a:spLocks noGrp="1"/>
          </p:cNvSpPr>
          <p:nvPr>
            <p:ph type="sldNum" sz="quarter" idx="12"/>
          </p:nvPr>
        </p:nvSpPr>
        <p:spPr/>
        <p:txBody>
          <a:bodyPr/>
          <a:lstStyle>
            <a:lvl1pPr>
              <a:defRPr/>
            </a:lvl1pPr>
          </a:lstStyle>
          <a:p>
            <a:pPr>
              <a:defRPr/>
            </a:pPr>
            <a:fld id="{C3F6B685-3799-418C-857B-10675527B2B7}" type="slidenum">
              <a:rPr lang="en-US" altLang="en-US"/>
              <a:pPr>
                <a:defRPr/>
              </a:pPr>
              <a:t>‹#›</a:t>
            </a:fld>
            <a:endParaRPr lang="en-US" altLang="en-US"/>
          </a:p>
        </p:txBody>
      </p:sp>
    </p:spTree>
    <p:extLst>
      <p:ext uri="{BB962C8B-B14F-4D97-AF65-F5344CB8AC3E}">
        <p14:creationId xmlns:p14="http://schemas.microsoft.com/office/powerpoint/2010/main" val="52104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60799" indent="0" algn="ctr">
              <a:buNone/>
              <a:defRPr>
                <a:solidFill>
                  <a:schemeClr val="tx1">
                    <a:tint val="75000"/>
                  </a:schemeClr>
                </a:solidFill>
              </a:defRPr>
            </a:lvl2pPr>
            <a:lvl3pPr marL="921598" indent="0" algn="ctr">
              <a:buNone/>
              <a:defRPr>
                <a:solidFill>
                  <a:schemeClr val="tx1">
                    <a:tint val="75000"/>
                  </a:schemeClr>
                </a:solidFill>
              </a:defRPr>
            </a:lvl3pPr>
            <a:lvl4pPr marL="1382395" indent="0" algn="ctr">
              <a:buNone/>
              <a:defRPr>
                <a:solidFill>
                  <a:schemeClr val="tx1">
                    <a:tint val="75000"/>
                  </a:schemeClr>
                </a:solidFill>
              </a:defRPr>
            </a:lvl4pPr>
            <a:lvl5pPr marL="1843194" indent="0" algn="ctr">
              <a:buNone/>
              <a:defRPr>
                <a:solidFill>
                  <a:schemeClr val="tx1">
                    <a:tint val="75000"/>
                  </a:schemeClr>
                </a:solidFill>
              </a:defRPr>
            </a:lvl5pPr>
            <a:lvl6pPr marL="2303992" indent="0" algn="ctr">
              <a:buNone/>
              <a:defRPr>
                <a:solidFill>
                  <a:schemeClr val="tx1">
                    <a:tint val="75000"/>
                  </a:schemeClr>
                </a:solidFill>
              </a:defRPr>
            </a:lvl6pPr>
            <a:lvl7pPr marL="2764792" indent="0" algn="ctr">
              <a:buNone/>
              <a:defRPr>
                <a:solidFill>
                  <a:schemeClr val="tx1">
                    <a:tint val="75000"/>
                  </a:schemeClr>
                </a:solidFill>
              </a:defRPr>
            </a:lvl7pPr>
            <a:lvl8pPr marL="3225590" indent="0" algn="ctr">
              <a:buNone/>
              <a:defRPr>
                <a:solidFill>
                  <a:schemeClr val="tx1">
                    <a:tint val="75000"/>
                  </a:schemeClr>
                </a:solidFill>
              </a:defRPr>
            </a:lvl8pPr>
            <a:lvl9pPr marL="36863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B2C238-E8B3-457D-BCA8-54AFDBEEB068}" type="slidenum">
              <a:rPr lang="en-US"/>
              <a:pPr>
                <a:defRPr/>
              </a:pPr>
              <a:t>‹#›</a:t>
            </a:fld>
            <a:endParaRPr lang="en-US"/>
          </a:p>
        </p:txBody>
      </p:sp>
    </p:spTree>
    <p:extLst>
      <p:ext uri="{BB962C8B-B14F-4D97-AF65-F5344CB8AC3E}">
        <p14:creationId xmlns:p14="http://schemas.microsoft.com/office/powerpoint/2010/main" val="76471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8D48B2-6D6B-4B05-BC5B-73D1A46B19C8}" type="slidenum">
              <a:rPr lang="en-US"/>
              <a:pPr>
                <a:defRPr/>
              </a:pPr>
              <a:t>‹#›</a:t>
            </a:fld>
            <a:endParaRPr lang="en-US"/>
          </a:p>
        </p:txBody>
      </p:sp>
    </p:spTree>
    <p:extLst>
      <p:ext uri="{BB962C8B-B14F-4D97-AF65-F5344CB8AC3E}">
        <p14:creationId xmlns:p14="http://schemas.microsoft.com/office/powerpoint/2010/main" val="114041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3" y="4406906"/>
            <a:ext cx="103632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083" y="2906717"/>
            <a:ext cx="10363200" cy="1500187"/>
          </a:xfrm>
        </p:spPr>
        <p:txBody>
          <a:bodyPr anchor="b"/>
          <a:lstStyle>
            <a:lvl1pPr marL="0" indent="0">
              <a:buNone/>
              <a:defRPr sz="2000">
                <a:solidFill>
                  <a:schemeClr val="tx1">
                    <a:tint val="75000"/>
                  </a:schemeClr>
                </a:solidFill>
              </a:defRPr>
            </a:lvl1pPr>
            <a:lvl2pPr marL="460799" indent="0">
              <a:buNone/>
              <a:defRPr sz="1800">
                <a:solidFill>
                  <a:schemeClr val="tx1">
                    <a:tint val="75000"/>
                  </a:schemeClr>
                </a:solidFill>
              </a:defRPr>
            </a:lvl2pPr>
            <a:lvl3pPr marL="921598" indent="0">
              <a:buNone/>
              <a:defRPr sz="1700">
                <a:solidFill>
                  <a:schemeClr val="tx1">
                    <a:tint val="75000"/>
                  </a:schemeClr>
                </a:solidFill>
              </a:defRPr>
            </a:lvl3pPr>
            <a:lvl4pPr marL="1382395" indent="0">
              <a:buNone/>
              <a:defRPr sz="1400">
                <a:solidFill>
                  <a:schemeClr val="tx1">
                    <a:tint val="75000"/>
                  </a:schemeClr>
                </a:solidFill>
              </a:defRPr>
            </a:lvl4pPr>
            <a:lvl5pPr marL="1843194" indent="0">
              <a:buNone/>
              <a:defRPr sz="1400">
                <a:solidFill>
                  <a:schemeClr val="tx1">
                    <a:tint val="75000"/>
                  </a:schemeClr>
                </a:solidFill>
              </a:defRPr>
            </a:lvl5pPr>
            <a:lvl6pPr marL="2303992" indent="0">
              <a:buNone/>
              <a:defRPr sz="1400">
                <a:solidFill>
                  <a:schemeClr val="tx1">
                    <a:tint val="75000"/>
                  </a:schemeClr>
                </a:solidFill>
              </a:defRPr>
            </a:lvl6pPr>
            <a:lvl7pPr marL="2764792" indent="0">
              <a:buNone/>
              <a:defRPr sz="1400">
                <a:solidFill>
                  <a:schemeClr val="tx1">
                    <a:tint val="75000"/>
                  </a:schemeClr>
                </a:solidFill>
              </a:defRPr>
            </a:lvl7pPr>
            <a:lvl8pPr marL="3225590" indent="0">
              <a:buNone/>
              <a:defRPr sz="1400">
                <a:solidFill>
                  <a:schemeClr val="tx1">
                    <a:tint val="75000"/>
                  </a:schemeClr>
                </a:solidFill>
              </a:defRPr>
            </a:lvl8pPr>
            <a:lvl9pPr marL="368638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CF1E26-1BBC-4EAB-8CE1-8E00B9A33090}" type="slidenum">
              <a:rPr lang="en-US"/>
              <a:pPr>
                <a:defRPr/>
              </a:pPr>
              <a:t>‹#›</a:t>
            </a:fld>
            <a:endParaRPr lang="en-US"/>
          </a:p>
        </p:txBody>
      </p:sp>
    </p:spTree>
    <p:extLst>
      <p:ext uri="{BB962C8B-B14F-4D97-AF65-F5344CB8AC3E}">
        <p14:creationId xmlns:p14="http://schemas.microsoft.com/office/powerpoint/2010/main" val="659078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7"/>
            <a:ext cx="5384800" cy="4525963"/>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7"/>
            <a:ext cx="5384800" cy="4525963"/>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36BEB2-CB17-4CED-9CFD-A0BC6123FFED}" type="slidenum">
              <a:rPr lang="en-US"/>
              <a:pPr>
                <a:defRPr/>
              </a:pPr>
              <a:t>‹#›</a:t>
            </a:fld>
            <a:endParaRPr lang="en-US"/>
          </a:p>
        </p:txBody>
      </p:sp>
    </p:spTree>
    <p:extLst>
      <p:ext uri="{BB962C8B-B14F-4D97-AF65-F5344CB8AC3E}">
        <p14:creationId xmlns:p14="http://schemas.microsoft.com/office/powerpoint/2010/main" val="2339350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8" cy="639762"/>
          </a:xfrm>
        </p:spPr>
        <p:txBody>
          <a:bodyPr anchor="b"/>
          <a:lstStyle>
            <a:lvl1pPr marL="0" indent="0">
              <a:buNone/>
              <a:defRPr sz="2400" b="1"/>
            </a:lvl1pPr>
            <a:lvl2pPr marL="460799" indent="0">
              <a:buNone/>
              <a:defRPr sz="2000" b="1"/>
            </a:lvl2pPr>
            <a:lvl3pPr marL="921598" indent="0">
              <a:buNone/>
              <a:defRPr sz="1800" b="1"/>
            </a:lvl3pPr>
            <a:lvl4pPr marL="1382395" indent="0">
              <a:buNone/>
              <a:defRPr sz="1700" b="1"/>
            </a:lvl4pPr>
            <a:lvl5pPr marL="1843194" indent="0">
              <a:buNone/>
              <a:defRPr sz="1700" b="1"/>
            </a:lvl5pPr>
            <a:lvl6pPr marL="2303992" indent="0">
              <a:buNone/>
              <a:defRPr sz="1700" b="1"/>
            </a:lvl6pPr>
            <a:lvl7pPr marL="2764792" indent="0">
              <a:buNone/>
              <a:defRPr sz="1700" b="1"/>
            </a:lvl7pPr>
            <a:lvl8pPr marL="3225590" indent="0">
              <a:buNone/>
              <a:defRPr sz="1700" b="1"/>
            </a:lvl8pPr>
            <a:lvl9pPr marL="3686389"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2" y="2174875"/>
            <a:ext cx="5386918" cy="395128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60799" indent="0">
              <a:buNone/>
              <a:defRPr sz="2000" b="1"/>
            </a:lvl2pPr>
            <a:lvl3pPr marL="921598" indent="0">
              <a:buNone/>
              <a:defRPr sz="1800" b="1"/>
            </a:lvl3pPr>
            <a:lvl4pPr marL="1382395" indent="0">
              <a:buNone/>
              <a:defRPr sz="1700" b="1"/>
            </a:lvl4pPr>
            <a:lvl5pPr marL="1843194" indent="0">
              <a:buNone/>
              <a:defRPr sz="1700" b="1"/>
            </a:lvl5pPr>
            <a:lvl6pPr marL="2303992" indent="0">
              <a:buNone/>
              <a:defRPr sz="1700" b="1"/>
            </a:lvl6pPr>
            <a:lvl7pPr marL="2764792" indent="0">
              <a:buNone/>
              <a:defRPr sz="1700" b="1"/>
            </a:lvl7pPr>
            <a:lvl8pPr marL="3225590" indent="0">
              <a:buNone/>
              <a:defRPr sz="1700" b="1"/>
            </a:lvl8pPr>
            <a:lvl9pPr marL="368638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C5993B-4F05-4900-8C57-38D0F99765CA}" type="slidenum">
              <a:rPr lang="en-US"/>
              <a:pPr>
                <a:defRPr/>
              </a:pPr>
              <a:t>‹#›</a:t>
            </a:fld>
            <a:endParaRPr lang="en-US"/>
          </a:p>
        </p:txBody>
      </p:sp>
    </p:spTree>
    <p:extLst>
      <p:ext uri="{BB962C8B-B14F-4D97-AF65-F5344CB8AC3E}">
        <p14:creationId xmlns:p14="http://schemas.microsoft.com/office/powerpoint/2010/main" val="3561853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5DEAFF5-BD77-43D6-BC91-79475BB6303B}" type="slidenum">
              <a:rPr lang="en-US"/>
              <a:pPr>
                <a:defRPr/>
              </a:pPr>
              <a:t>‹#›</a:t>
            </a:fld>
            <a:endParaRPr lang="en-US"/>
          </a:p>
        </p:txBody>
      </p:sp>
    </p:spTree>
    <p:extLst>
      <p:ext uri="{BB962C8B-B14F-4D97-AF65-F5344CB8AC3E}">
        <p14:creationId xmlns:p14="http://schemas.microsoft.com/office/powerpoint/2010/main" val="359858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90233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E54092-2262-413D-826E-E4990998A7FF}" type="slidenum">
              <a:rPr lang="en-US"/>
              <a:pPr>
                <a:defRPr/>
              </a:pPr>
              <a:t>‹#›</a:t>
            </a:fld>
            <a:endParaRPr lang="en-US"/>
          </a:p>
        </p:txBody>
      </p:sp>
    </p:spTree>
    <p:extLst>
      <p:ext uri="{BB962C8B-B14F-4D97-AF65-F5344CB8AC3E}">
        <p14:creationId xmlns:p14="http://schemas.microsoft.com/office/powerpoint/2010/main" val="238869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6"/>
            <a:ext cx="4011083" cy="4691063"/>
          </a:xfrm>
        </p:spPr>
        <p:txBody>
          <a:bodyPr/>
          <a:lstStyle>
            <a:lvl1pPr marL="0" indent="0">
              <a:buNone/>
              <a:defRPr sz="1400"/>
            </a:lvl1pPr>
            <a:lvl2pPr marL="460799" indent="0">
              <a:buNone/>
              <a:defRPr sz="1200"/>
            </a:lvl2pPr>
            <a:lvl3pPr marL="921598" indent="0">
              <a:buNone/>
              <a:defRPr sz="1000"/>
            </a:lvl3pPr>
            <a:lvl4pPr marL="1382395" indent="0">
              <a:buNone/>
              <a:defRPr sz="900"/>
            </a:lvl4pPr>
            <a:lvl5pPr marL="1843194" indent="0">
              <a:buNone/>
              <a:defRPr sz="900"/>
            </a:lvl5pPr>
            <a:lvl6pPr marL="2303992" indent="0">
              <a:buNone/>
              <a:defRPr sz="900"/>
            </a:lvl6pPr>
            <a:lvl7pPr marL="2764792" indent="0">
              <a:buNone/>
              <a:defRPr sz="900"/>
            </a:lvl7pPr>
            <a:lvl8pPr marL="3225590" indent="0">
              <a:buNone/>
              <a:defRPr sz="900"/>
            </a:lvl8pPr>
            <a:lvl9pPr marL="368638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BA5BD5-740C-4427-9818-3315864FCE83}" type="slidenum">
              <a:rPr lang="en-US"/>
              <a:pPr>
                <a:defRPr/>
              </a:pPr>
              <a:t>‹#›</a:t>
            </a:fld>
            <a:endParaRPr lang="en-US"/>
          </a:p>
        </p:txBody>
      </p:sp>
    </p:spTree>
    <p:extLst>
      <p:ext uri="{BB962C8B-B14F-4D97-AF65-F5344CB8AC3E}">
        <p14:creationId xmlns:p14="http://schemas.microsoft.com/office/powerpoint/2010/main" val="5670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200"/>
            </a:lvl1pPr>
            <a:lvl2pPr marL="460799" indent="0">
              <a:buNone/>
              <a:defRPr sz="2900"/>
            </a:lvl2pPr>
            <a:lvl3pPr marL="921598" indent="0">
              <a:buNone/>
              <a:defRPr sz="2400"/>
            </a:lvl3pPr>
            <a:lvl4pPr marL="1382395" indent="0">
              <a:buNone/>
              <a:defRPr sz="2000"/>
            </a:lvl4pPr>
            <a:lvl5pPr marL="1843194" indent="0">
              <a:buNone/>
              <a:defRPr sz="2000"/>
            </a:lvl5pPr>
            <a:lvl6pPr marL="2303992" indent="0">
              <a:buNone/>
              <a:defRPr sz="2000"/>
            </a:lvl6pPr>
            <a:lvl7pPr marL="2764792" indent="0">
              <a:buNone/>
              <a:defRPr sz="2000"/>
            </a:lvl7pPr>
            <a:lvl8pPr marL="3225590" indent="0">
              <a:buNone/>
              <a:defRPr sz="2000"/>
            </a:lvl8pPr>
            <a:lvl9pPr marL="3686389" indent="0">
              <a:buNone/>
              <a:defRPr sz="2000"/>
            </a:lvl9pPr>
          </a:lstStyle>
          <a:p>
            <a:pPr lvl="0"/>
            <a:endParaRPr lang="en-US"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60799" indent="0">
              <a:buNone/>
              <a:defRPr sz="1200"/>
            </a:lvl2pPr>
            <a:lvl3pPr marL="921598" indent="0">
              <a:buNone/>
              <a:defRPr sz="1000"/>
            </a:lvl3pPr>
            <a:lvl4pPr marL="1382395" indent="0">
              <a:buNone/>
              <a:defRPr sz="900"/>
            </a:lvl4pPr>
            <a:lvl5pPr marL="1843194" indent="0">
              <a:buNone/>
              <a:defRPr sz="900"/>
            </a:lvl5pPr>
            <a:lvl6pPr marL="2303992" indent="0">
              <a:buNone/>
              <a:defRPr sz="900"/>
            </a:lvl6pPr>
            <a:lvl7pPr marL="2764792" indent="0">
              <a:buNone/>
              <a:defRPr sz="900"/>
            </a:lvl7pPr>
            <a:lvl8pPr marL="3225590" indent="0">
              <a:buNone/>
              <a:defRPr sz="900"/>
            </a:lvl8pPr>
            <a:lvl9pPr marL="368638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E3B826-C748-457E-A107-D551AFB8252B}" type="slidenum">
              <a:rPr lang="en-US"/>
              <a:pPr>
                <a:defRPr/>
              </a:pPr>
              <a:t>‹#›</a:t>
            </a:fld>
            <a:endParaRPr lang="en-US"/>
          </a:p>
        </p:txBody>
      </p:sp>
    </p:spTree>
    <p:extLst>
      <p:ext uri="{BB962C8B-B14F-4D97-AF65-F5344CB8AC3E}">
        <p14:creationId xmlns:p14="http://schemas.microsoft.com/office/powerpoint/2010/main" val="108598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E8EF51-D864-43D1-945D-51BC960C442A}" type="slidenum">
              <a:rPr lang="en-US"/>
              <a:pPr>
                <a:defRPr/>
              </a:pPr>
              <a:t>‹#›</a:t>
            </a:fld>
            <a:endParaRPr lang="en-US"/>
          </a:p>
        </p:txBody>
      </p:sp>
    </p:spTree>
    <p:extLst>
      <p:ext uri="{BB962C8B-B14F-4D97-AF65-F5344CB8AC3E}">
        <p14:creationId xmlns:p14="http://schemas.microsoft.com/office/powerpoint/2010/main" val="164535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B5A26C-77E9-4C29-AEDA-DDAB6CB055B1}" type="slidenum">
              <a:rPr lang="en-US"/>
              <a:pPr>
                <a:defRPr/>
              </a:pPr>
              <a:t>‹#›</a:t>
            </a:fld>
            <a:endParaRPr lang="en-US"/>
          </a:p>
        </p:txBody>
      </p:sp>
    </p:spTree>
    <p:extLst>
      <p:ext uri="{BB962C8B-B14F-4D97-AF65-F5344CB8AC3E}">
        <p14:creationId xmlns:p14="http://schemas.microsoft.com/office/powerpoint/2010/main" val="28685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198974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224919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739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18117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89370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08877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26894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AA839-4FAF-4E31-9F41-4C0E297EAC69}" type="datetimeFigureOut">
              <a:rPr lang="zh-CN" altLang="en-US" smtClean="0"/>
              <a:t>2021/11/10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37785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9" tIns="46080" rIns="92159" bIns="4608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9" tIns="46080" rIns="92159" bIns="460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2159" tIns="46080" rIns="92159" bIns="46080" rtlCol="0" anchor="ctr"/>
          <a:lstStyle>
            <a:lvl1pPr algn="l" eaLnBrk="1" hangingPunct="1">
              <a:defRPr sz="1200">
                <a:solidFill>
                  <a:schemeClr val="tx1">
                    <a:tint val="75000"/>
                  </a:schemeClr>
                </a:solidFill>
              </a:defRPr>
            </a:lvl1pPr>
          </a:lstStyle>
          <a:p>
            <a:pPr defTabSz="921598"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2159" tIns="46080" rIns="92159" bIns="46080" rtlCol="0" anchor="ctr"/>
          <a:lstStyle>
            <a:lvl1pPr algn="ctr" eaLnBrk="1" hangingPunct="1">
              <a:defRPr sz="1200">
                <a:solidFill>
                  <a:schemeClr val="tx1">
                    <a:tint val="75000"/>
                  </a:schemeClr>
                </a:solidFill>
              </a:defRPr>
            </a:lvl1pPr>
          </a:lstStyle>
          <a:p>
            <a:pPr defTabSz="921598"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wrap="square" lIns="92159" tIns="46080" rIns="92159" bIns="46080" numCol="1" anchor="ctr" anchorCtr="0" compatLnSpc="1">
            <a:prstTxWarp prst="textNoShape">
              <a:avLst/>
            </a:prstTxWarp>
          </a:bodyPr>
          <a:lstStyle>
            <a:lvl1pPr algn="r" eaLnBrk="1" hangingPunct="1">
              <a:defRPr sz="1200" smtClean="0">
                <a:solidFill>
                  <a:srgbClr val="898989"/>
                </a:solidFill>
              </a:defRPr>
            </a:lvl1pPr>
          </a:lstStyle>
          <a:p>
            <a:pPr defTabSz="921598" fontAlgn="base">
              <a:spcBef>
                <a:spcPct val="0"/>
              </a:spcBef>
              <a:spcAft>
                <a:spcPct val="0"/>
              </a:spcAft>
              <a:defRPr/>
            </a:pPr>
            <a:fld id="{63992CF9-3595-40B6-9C18-6AFAA1A7C8AE}" type="slidenum">
              <a:rPr lang="en-US">
                <a:latin typeface="Times New Roman" panose="02020603050405020304" pitchFamily="18" charset="0"/>
              </a:rPr>
              <a:pPr defTabSz="921598" fontAlgn="base">
                <a:spcBef>
                  <a:spcPct val="0"/>
                </a:spcBef>
                <a:spcAft>
                  <a:spcPct val="0"/>
                </a:spcAft>
                <a:defRPr/>
              </a:pPr>
              <a:t>‹#›</a:t>
            </a:fld>
            <a:endParaRPr lang="en-US">
              <a:latin typeface="Times New Roman" panose="02020603050405020304" pitchFamily="18" charset="0"/>
            </a:endParaRPr>
          </a:p>
        </p:txBody>
      </p:sp>
    </p:spTree>
    <p:extLst>
      <p:ext uri="{BB962C8B-B14F-4D97-AF65-F5344CB8AC3E}">
        <p14:creationId xmlns:p14="http://schemas.microsoft.com/office/powerpoint/2010/main" val="24313243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60799" algn="ctr" rtl="0" fontAlgn="base">
        <a:spcBef>
          <a:spcPct val="0"/>
        </a:spcBef>
        <a:spcAft>
          <a:spcPct val="0"/>
        </a:spcAft>
        <a:defRPr sz="4400">
          <a:solidFill>
            <a:schemeClr val="tx1"/>
          </a:solidFill>
          <a:latin typeface="Calibri" panose="020F0502020204030204" pitchFamily="34" charset="0"/>
        </a:defRPr>
      </a:lvl6pPr>
      <a:lvl7pPr marL="921598" algn="ctr" rtl="0" fontAlgn="base">
        <a:spcBef>
          <a:spcPct val="0"/>
        </a:spcBef>
        <a:spcAft>
          <a:spcPct val="0"/>
        </a:spcAft>
        <a:defRPr sz="4400">
          <a:solidFill>
            <a:schemeClr val="tx1"/>
          </a:solidFill>
          <a:latin typeface="Calibri" panose="020F0502020204030204" pitchFamily="34" charset="0"/>
        </a:defRPr>
      </a:lvl7pPr>
      <a:lvl8pPr marL="1382395" algn="ctr" rtl="0" fontAlgn="base">
        <a:spcBef>
          <a:spcPct val="0"/>
        </a:spcBef>
        <a:spcAft>
          <a:spcPct val="0"/>
        </a:spcAft>
        <a:defRPr sz="4400">
          <a:solidFill>
            <a:schemeClr val="tx1"/>
          </a:solidFill>
          <a:latin typeface="Calibri" panose="020F0502020204030204" pitchFamily="34" charset="0"/>
        </a:defRPr>
      </a:lvl8pPr>
      <a:lvl9pPr marL="1843194" algn="ctr" rtl="0" fontAlgn="base">
        <a:spcBef>
          <a:spcPct val="0"/>
        </a:spcBef>
        <a:spcAft>
          <a:spcPct val="0"/>
        </a:spcAft>
        <a:defRPr sz="4400">
          <a:solidFill>
            <a:schemeClr val="tx1"/>
          </a:solidFill>
          <a:latin typeface="Calibri" panose="020F0502020204030204" pitchFamily="34" charset="0"/>
        </a:defRPr>
      </a:lvl9pPr>
    </p:titleStyle>
    <p:bodyStyle>
      <a:lvl1pPr marL="345600" indent="-345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8798" indent="-287999"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51997" indent="-2304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12796" indent="-2304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73594" indent="-2304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34393" indent="-230400" algn="l" defTabSz="9215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95190" indent="-230400" algn="l" defTabSz="9215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55990" indent="-230400" algn="l" defTabSz="9215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16788" indent="-230400" algn="l" defTabSz="9215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1598" rtl="0" eaLnBrk="1" latinLnBrk="0" hangingPunct="1">
        <a:defRPr sz="1800" kern="1200">
          <a:solidFill>
            <a:schemeClr val="tx1"/>
          </a:solidFill>
          <a:latin typeface="+mn-lt"/>
          <a:ea typeface="+mn-ea"/>
          <a:cs typeface="+mn-cs"/>
        </a:defRPr>
      </a:lvl1pPr>
      <a:lvl2pPr marL="460799" algn="l" defTabSz="921598" rtl="0" eaLnBrk="1" latinLnBrk="0" hangingPunct="1">
        <a:defRPr sz="1800" kern="1200">
          <a:solidFill>
            <a:schemeClr val="tx1"/>
          </a:solidFill>
          <a:latin typeface="+mn-lt"/>
          <a:ea typeface="+mn-ea"/>
          <a:cs typeface="+mn-cs"/>
        </a:defRPr>
      </a:lvl2pPr>
      <a:lvl3pPr marL="921598" algn="l" defTabSz="921598" rtl="0" eaLnBrk="1" latinLnBrk="0" hangingPunct="1">
        <a:defRPr sz="1800" kern="1200">
          <a:solidFill>
            <a:schemeClr val="tx1"/>
          </a:solidFill>
          <a:latin typeface="+mn-lt"/>
          <a:ea typeface="+mn-ea"/>
          <a:cs typeface="+mn-cs"/>
        </a:defRPr>
      </a:lvl3pPr>
      <a:lvl4pPr marL="1382395" algn="l" defTabSz="921598" rtl="0" eaLnBrk="1" latinLnBrk="0" hangingPunct="1">
        <a:defRPr sz="1800" kern="1200">
          <a:solidFill>
            <a:schemeClr val="tx1"/>
          </a:solidFill>
          <a:latin typeface="+mn-lt"/>
          <a:ea typeface="+mn-ea"/>
          <a:cs typeface="+mn-cs"/>
        </a:defRPr>
      </a:lvl4pPr>
      <a:lvl5pPr marL="1843194" algn="l" defTabSz="921598" rtl="0" eaLnBrk="1" latinLnBrk="0" hangingPunct="1">
        <a:defRPr sz="1800" kern="1200">
          <a:solidFill>
            <a:schemeClr val="tx1"/>
          </a:solidFill>
          <a:latin typeface="+mn-lt"/>
          <a:ea typeface="+mn-ea"/>
          <a:cs typeface="+mn-cs"/>
        </a:defRPr>
      </a:lvl5pPr>
      <a:lvl6pPr marL="2303992" algn="l" defTabSz="921598" rtl="0" eaLnBrk="1" latinLnBrk="0" hangingPunct="1">
        <a:defRPr sz="1800" kern="1200">
          <a:solidFill>
            <a:schemeClr val="tx1"/>
          </a:solidFill>
          <a:latin typeface="+mn-lt"/>
          <a:ea typeface="+mn-ea"/>
          <a:cs typeface="+mn-cs"/>
        </a:defRPr>
      </a:lvl6pPr>
      <a:lvl7pPr marL="2764792" algn="l" defTabSz="921598" rtl="0" eaLnBrk="1" latinLnBrk="0" hangingPunct="1">
        <a:defRPr sz="1800" kern="1200">
          <a:solidFill>
            <a:schemeClr val="tx1"/>
          </a:solidFill>
          <a:latin typeface="+mn-lt"/>
          <a:ea typeface="+mn-ea"/>
          <a:cs typeface="+mn-cs"/>
        </a:defRPr>
      </a:lvl7pPr>
      <a:lvl8pPr marL="3225590" algn="l" defTabSz="921598" rtl="0" eaLnBrk="1" latinLnBrk="0" hangingPunct="1">
        <a:defRPr sz="1800" kern="1200">
          <a:solidFill>
            <a:schemeClr val="tx1"/>
          </a:solidFill>
          <a:latin typeface="+mn-lt"/>
          <a:ea typeface="+mn-ea"/>
          <a:cs typeface="+mn-cs"/>
        </a:defRPr>
      </a:lvl8pPr>
      <a:lvl9pPr marL="3686389" algn="l" defTabSz="9215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0169" y="240343"/>
            <a:ext cx="12052453" cy="6535030"/>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t="27149" r="90026" b="48260"/>
          <a:stretch/>
        </p:blipFill>
        <p:spPr>
          <a:xfrm>
            <a:off x="0" y="2036190"/>
            <a:ext cx="1216058" cy="149886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82809" t="36429" r="5206" b="36506"/>
          <a:stretch/>
        </p:blipFill>
        <p:spPr>
          <a:xfrm>
            <a:off x="9857294" y="3761641"/>
            <a:ext cx="1461156" cy="1649691"/>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9356" t="20344" r="22139" b="62489"/>
          <a:stretch/>
        </p:blipFill>
        <p:spPr>
          <a:xfrm>
            <a:off x="9926068" y="1205446"/>
            <a:ext cx="1036950" cy="1046376"/>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9820" t="7353" r="81211" b="74088"/>
          <a:stretch/>
        </p:blipFill>
        <p:spPr>
          <a:xfrm>
            <a:off x="669303" y="164969"/>
            <a:ext cx="1093509" cy="1131216"/>
          </a:xfrm>
          <a:prstGeom prst="rect">
            <a:avLst/>
          </a:prstGeom>
        </p:spPr>
      </p:pic>
      <p:sp>
        <p:nvSpPr>
          <p:cNvPr id="14" name="TextBox 18"/>
          <p:cNvSpPr txBox="1"/>
          <p:nvPr/>
        </p:nvSpPr>
        <p:spPr>
          <a:xfrm>
            <a:off x="2628776" y="2623064"/>
            <a:ext cx="7261244" cy="884794"/>
          </a:xfrm>
          <a:prstGeom prst="rect">
            <a:avLst/>
          </a:prstGeom>
          <a:noFill/>
        </p:spPr>
        <p:txBody>
          <a:bodyPr wrap="square">
            <a:spAutoFit/>
          </a:bodyPr>
          <a:lstStyle/>
          <a:p>
            <a:pPr algn="ctr" fontAlgn="auto">
              <a:lnSpc>
                <a:spcPct val="130000"/>
              </a:lnSpc>
              <a:spcBef>
                <a:spcPts val="0"/>
              </a:spcBef>
              <a:spcAft>
                <a:spcPts val="0"/>
              </a:spcAft>
              <a:defRPr/>
            </a:pPr>
            <a:r>
              <a:rPr lang="en-US" altLang="zh-CN" sz="4400" b="1" dirty="0" err="1" smtClean="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Thưa</a:t>
            </a:r>
            <a:r>
              <a:rPr lang="en-US" altLang="zh-CN" sz="4400" b="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400" b="1" dirty="0" err="1" smtClean="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chuyện</a:t>
            </a:r>
            <a:r>
              <a:rPr lang="en-US" altLang="zh-CN" sz="4400" b="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400" b="1" dirty="0" err="1" smtClean="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với</a:t>
            </a:r>
            <a:r>
              <a:rPr lang="en-US" altLang="zh-CN" sz="4400" b="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400" b="1" dirty="0" err="1" smtClean="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mẹ</a:t>
            </a:r>
            <a:r>
              <a:rPr lang="en-US" altLang="zh-CN" sz="4400" b="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en-US" altLang="zh-CN" sz="4400" b="1" dirty="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TextBox 16">
            <a:extLst>
              <a:ext uri="{FF2B5EF4-FFF2-40B4-BE49-F238E27FC236}">
                <a16:creationId xmlns="" xmlns:a16="http://schemas.microsoft.com/office/drawing/2014/main" id="{0BB2C07A-5BC7-429B-8F6C-A07413697FC5}"/>
              </a:ext>
            </a:extLst>
          </p:cNvPr>
          <p:cNvSpPr txBox="1"/>
          <p:nvPr/>
        </p:nvSpPr>
        <p:spPr>
          <a:xfrm>
            <a:off x="4548253" y="1942516"/>
            <a:ext cx="3128969" cy="646331"/>
          </a:xfrm>
          <a:prstGeom prst="rect">
            <a:avLst/>
          </a:prstGeom>
          <a:noFill/>
        </p:spPr>
        <p:txBody>
          <a:bodyPr wrap="square" rtlCol="0">
            <a:spAutoFit/>
          </a:bodyPr>
          <a:lstStyle/>
          <a:p>
            <a:pPr algn="ctr"/>
            <a:r>
              <a:rPr lang="vi-VN" sz="3600" dirty="0" smtClean="0">
                <a:solidFill>
                  <a:schemeClr val="bg1"/>
                </a:solidFill>
                <a:latin typeface="Times New Roman" panose="02020603050405020304" pitchFamily="18" charset="0"/>
                <a:cs typeface="Times New Roman" panose="02020603050405020304" pitchFamily="18" charset="0"/>
              </a:rPr>
              <a:t>T</a:t>
            </a:r>
            <a:r>
              <a:rPr lang="en-US" sz="3600" dirty="0" err="1" smtClean="0">
                <a:solidFill>
                  <a:schemeClr val="bg1"/>
                </a:solidFill>
                <a:latin typeface="Times New Roman" panose="02020603050405020304" pitchFamily="18" charset="0"/>
                <a:cs typeface="Times New Roman" panose="02020603050405020304" pitchFamily="18" charset="0"/>
              </a:rPr>
              <a:t>ập</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đọc</a:t>
            </a:r>
            <a:r>
              <a:rPr lang="en-US" sz="3600" dirty="0" smtClean="0">
                <a:solidFill>
                  <a:schemeClr val="bg1"/>
                </a:solidFill>
                <a:latin typeface="Times New Roman" panose="02020603050405020304" pitchFamily="18" charset="0"/>
                <a:cs typeface="Times New Roman" panose="02020603050405020304" pitchFamily="18" charset="0"/>
              </a:rPr>
              <a:t>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6AFD6330-47C5-44F2-8B20-E03F9090B91D}"/>
              </a:ext>
            </a:extLst>
          </p:cNvPr>
          <p:cNvSpPr txBox="1"/>
          <p:nvPr/>
        </p:nvSpPr>
        <p:spPr>
          <a:xfrm>
            <a:off x="5155132" y="5399415"/>
            <a:ext cx="5807886" cy="572464"/>
          </a:xfrm>
          <a:prstGeom prst="rect">
            <a:avLst/>
          </a:prstGeom>
          <a:noFill/>
        </p:spPr>
        <p:txBody>
          <a:bodyPr wrap="square">
            <a:spAutoFit/>
          </a:bodyPr>
          <a:lstStyle/>
          <a:p>
            <a:pPr algn="ctr" fontAlgn="auto">
              <a:lnSpc>
                <a:spcPct val="130000"/>
              </a:lnSpc>
              <a:spcBef>
                <a:spcPts val="0"/>
              </a:spcBef>
              <a:spcAft>
                <a:spcPts val="0"/>
              </a:spcAft>
              <a:defRPr/>
            </a:pPr>
            <a:r>
              <a:rPr lang="vi-VN" altLang="zh-CN" sz="24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Trường Tiểu học </a:t>
            </a:r>
            <a:r>
              <a:rPr lang="en-US" altLang="zh-CN" sz="2400" dirty="0" err="1"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Phú</a:t>
            </a:r>
            <a:r>
              <a:rPr lang="en-US" altLang="zh-CN" sz="24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dirty="0" err="1"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Hòa</a:t>
            </a:r>
            <a:r>
              <a:rPr lang="en-US" altLang="zh-CN" sz="24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dirty="0" err="1"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Đông</a:t>
            </a:r>
            <a:r>
              <a:rPr lang="en-US" altLang="zh-CN" sz="24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en-US" altLang="zh-CN" sz="24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TextBox 11"/>
          <p:cNvSpPr txBox="1"/>
          <p:nvPr/>
        </p:nvSpPr>
        <p:spPr>
          <a:xfrm>
            <a:off x="2426532" y="1296185"/>
            <a:ext cx="7072530" cy="646331"/>
          </a:xfrm>
          <a:prstGeom prst="rect">
            <a:avLst/>
          </a:prstGeom>
          <a:noFill/>
        </p:spPr>
        <p:txBody>
          <a:bodyPr wrap="square" rtlCol="0">
            <a:spAutoFit/>
          </a:bodyPr>
          <a:lstStyle/>
          <a:p>
            <a:r>
              <a:rPr lang="en-US" sz="3600" dirty="0" err="1" smtClean="0">
                <a:solidFill>
                  <a:schemeClr val="bg1"/>
                </a:solidFill>
                <a:latin typeface="Times New Roman" pitchFamily="18" charset="0"/>
                <a:cs typeface="Times New Roman" pitchFamily="18" charset="0"/>
              </a:rPr>
              <a:t>Thứ</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hai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ngày</a:t>
            </a:r>
            <a:r>
              <a:rPr lang="en-US" sz="3600" dirty="0" smtClean="0">
                <a:solidFill>
                  <a:schemeClr val="bg1"/>
                </a:solidFill>
                <a:latin typeface="Times New Roman" pitchFamily="18" charset="0"/>
                <a:cs typeface="Times New Roman" pitchFamily="18" charset="0"/>
              </a:rPr>
              <a:t> 15 </a:t>
            </a:r>
            <a:r>
              <a:rPr lang="en-US" sz="3600" dirty="0" err="1" smtClean="0">
                <a:solidFill>
                  <a:schemeClr val="bg1"/>
                </a:solidFill>
                <a:latin typeface="Times New Roman" pitchFamily="18" charset="0"/>
                <a:cs typeface="Times New Roman" pitchFamily="18" charset="0"/>
              </a:rPr>
              <a:t>tháng</a:t>
            </a:r>
            <a:r>
              <a:rPr lang="en-US" sz="3600" dirty="0" smtClean="0">
                <a:solidFill>
                  <a:schemeClr val="bg1"/>
                </a:solidFill>
                <a:latin typeface="Times New Roman" pitchFamily="18" charset="0"/>
                <a:cs typeface="Times New Roman" pitchFamily="18" charset="0"/>
              </a:rPr>
              <a:t> 11 </a:t>
            </a:r>
            <a:r>
              <a:rPr lang="en-US" sz="3600" dirty="0" err="1" smtClean="0">
                <a:solidFill>
                  <a:schemeClr val="bg1"/>
                </a:solidFill>
                <a:latin typeface="Times New Roman" pitchFamily="18" charset="0"/>
                <a:cs typeface="Times New Roman" pitchFamily="18" charset="0"/>
              </a:rPr>
              <a:t>năm</a:t>
            </a:r>
            <a:r>
              <a:rPr lang="en-US" sz="3600" dirty="0" smtClean="0">
                <a:solidFill>
                  <a:schemeClr val="bg1"/>
                </a:solidFill>
                <a:latin typeface="Times New Roman" pitchFamily="18" charset="0"/>
                <a:cs typeface="Times New Roman" pitchFamily="18" charset="0"/>
              </a:rPr>
              <a:t> 2021  </a:t>
            </a:r>
            <a:endParaRPr lang="en-US" sz="3600" dirty="0">
              <a:solidFill>
                <a:schemeClr val="bg1"/>
              </a:solidFill>
              <a:latin typeface="Times New Roman" pitchFamily="18" charset="0"/>
              <a:cs typeface="Times New Roman" pitchFamily="18" charset="0"/>
            </a:endParaRPr>
          </a:p>
        </p:txBody>
      </p:sp>
      <p:sp>
        <p:nvSpPr>
          <p:cNvPr id="15" name="TextBox 14"/>
          <p:cNvSpPr txBox="1"/>
          <p:nvPr/>
        </p:nvSpPr>
        <p:spPr>
          <a:xfrm>
            <a:off x="7473813" y="3740990"/>
            <a:ext cx="2452255" cy="646331"/>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Nam Cao </a:t>
            </a:r>
            <a:endParaRPr lang="en-US"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5299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extLst mod="1">
    <p:ext uri="{E180D4A7-C9FB-4DFB-919C-405C955672EB}">
      <p14:showEvtLst xmlns:p14="http://schemas.microsoft.com/office/powerpoint/2010/main">
        <p14:playEvt time="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302576" y="-59267"/>
            <a:ext cx="12192000" cy="622439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449219"/>
            <a:ext cx="668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8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a:t>
            </a:r>
            <a:r>
              <a:rPr lang="en-US"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28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chuyện</a:t>
            </a:r>
            <a:r>
              <a:rPr lang="en-US"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28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với</a:t>
            </a:r>
            <a:r>
              <a:rPr lang="en-US"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28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mẹ</a:t>
            </a:r>
            <a:r>
              <a:rPr lang="en-US"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endParaRPr lang="zh-CN" altLang="en-US"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913354"/>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315898" y="1404994"/>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 xmlns:a16="http://schemas.microsoft.com/office/drawing/2014/main" id="{B834EF20-DA59-4B5F-9F50-722B3FD53360}"/>
              </a:ext>
            </a:extLst>
          </p:cNvPr>
          <p:cNvSpPr txBox="1">
            <a:spLocks noChangeArrowheads="1"/>
          </p:cNvSpPr>
          <p:nvPr/>
        </p:nvSpPr>
        <p:spPr bwMode="auto">
          <a:xfrm>
            <a:off x="5500998" y="1944948"/>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a:t>
            </a:r>
            <a:r>
              <a:rPr lang="vi-VN" altLang="zh-CN" sz="28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 xmlns:a16="http://schemas.microsoft.com/office/drawing/2014/main" id="{1CC464F1-ECF1-409B-A2E9-B8FF8D8D6AEA}"/>
              </a:ext>
            </a:extLst>
          </p:cNvPr>
          <p:cNvSpPr txBox="1">
            <a:spLocks noChangeArrowheads="1"/>
          </p:cNvSpPr>
          <p:nvPr/>
        </p:nvSpPr>
        <p:spPr bwMode="auto">
          <a:xfrm>
            <a:off x="1267902" y="2261877"/>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b="1" dirty="0">
                <a:solidFill>
                  <a:srgbClr val="FFFF00"/>
                </a:solidFill>
                <a:latin typeface="+mj-lt"/>
                <a:ea typeface="方正姚体" panose="02010601030101010101" pitchFamily="2" charset="-122"/>
              </a:rPr>
              <a:t>Luyện đọc câu :</a:t>
            </a:r>
            <a:endParaRPr lang="zh-CN" altLang="en-US" sz="3200" b="1" dirty="0">
              <a:solidFill>
                <a:srgbClr val="FFFF00"/>
              </a:solidFill>
              <a:latin typeface="+mj-lt"/>
              <a:ea typeface="方正姚体" panose="02010601030101010101" pitchFamily="2" charset="-122"/>
            </a:endParaRPr>
          </a:p>
        </p:txBody>
      </p:sp>
      <p:sp>
        <p:nvSpPr>
          <p:cNvPr id="7" name="Rectangle 6">
            <a:extLst>
              <a:ext uri="{FF2B5EF4-FFF2-40B4-BE49-F238E27FC236}">
                <a16:creationId xmlns="" xmlns:a16="http://schemas.microsoft.com/office/drawing/2014/main" id="{54D51856-5068-4A98-B73B-3A96F13298B2}"/>
              </a:ext>
            </a:extLst>
          </p:cNvPr>
          <p:cNvSpPr/>
          <p:nvPr/>
        </p:nvSpPr>
        <p:spPr>
          <a:xfrm>
            <a:off x="1693333" y="2828836"/>
            <a:ext cx="9321799" cy="2554545"/>
          </a:xfrm>
          <a:prstGeom prst="rect">
            <a:avLst/>
          </a:prstGeom>
        </p:spPr>
        <p:txBody>
          <a:bodyPr wrap="square">
            <a:spAutoFit/>
          </a:bodyPr>
          <a:lstStyle/>
          <a:p>
            <a:pPr>
              <a:spcBef>
                <a:spcPct val="0"/>
              </a:spcBef>
            </a:pPr>
            <a:r>
              <a:rPr lang="vi-VN" altLang="en-US" sz="3200" b="1" dirty="0">
                <a:solidFill>
                  <a:schemeClr val="bg1"/>
                </a:solidFill>
                <a:latin typeface="Times New Roman" pitchFamily="18" charset="0"/>
                <a:cs typeface="Times New Roman" pitchFamily="18" charset="0"/>
              </a:rPr>
              <a:t>Bất giác,</a:t>
            </a:r>
            <a:r>
              <a:rPr lang="vi-VN" altLang="en-US" sz="3200" b="1" i="1" dirty="0">
                <a:solidFill>
                  <a:schemeClr val="bg1"/>
                </a:solidFill>
                <a:latin typeface="Times New Roman" pitchFamily="18" charset="0"/>
                <a:cs typeface="Times New Roman" pitchFamily="18" charset="0"/>
              </a:rPr>
              <a:t> </a:t>
            </a:r>
            <a:r>
              <a:rPr lang="vi-VN" altLang="en-US" sz="3200" b="1" dirty="0">
                <a:solidFill>
                  <a:schemeClr val="bg1"/>
                </a:solidFill>
                <a:latin typeface="Times New Roman" pitchFamily="18" charset="0"/>
                <a:cs typeface="Times New Roman" pitchFamily="18" charset="0"/>
              </a:rPr>
              <a:t>em lại nhớ đến ba người thợ nhễ nhại mồ hôi </a:t>
            </a:r>
            <a:r>
              <a:rPr lang="en-US" altLang="en-US" sz="3200" b="1" i="1" dirty="0">
                <a:solidFill>
                  <a:schemeClr val="bg1"/>
                </a:solidFill>
                <a:latin typeface="Times New Roman" pitchFamily="18" charset="0"/>
                <a:cs typeface="Times New Roman" pitchFamily="18" charset="0"/>
              </a:rPr>
              <a:t> </a:t>
            </a:r>
            <a:r>
              <a:rPr lang="vi-VN" altLang="en-US" sz="3200" b="1" dirty="0">
                <a:solidFill>
                  <a:schemeClr val="bg1"/>
                </a:solidFill>
                <a:latin typeface="Times New Roman" pitchFamily="18" charset="0"/>
                <a:cs typeface="Times New Roman" pitchFamily="18" charset="0"/>
              </a:rPr>
              <a:t>mà vui vẻ</a:t>
            </a:r>
            <a:r>
              <a:rPr lang="vi-VN" altLang="en-US" sz="3200" b="1" i="1" dirty="0">
                <a:solidFill>
                  <a:schemeClr val="bg1"/>
                </a:solidFill>
                <a:latin typeface="Times New Roman" pitchFamily="18" charset="0"/>
                <a:cs typeface="Times New Roman" pitchFamily="18" charset="0"/>
              </a:rPr>
              <a:t> </a:t>
            </a:r>
            <a:r>
              <a:rPr lang="vi-VN" altLang="en-US" sz="3200" b="1" dirty="0">
                <a:solidFill>
                  <a:schemeClr val="bg1"/>
                </a:solidFill>
                <a:latin typeface="Times New Roman" pitchFamily="18" charset="0"/>
                <a:cs typeface="Times New Roman" pitchFamily="18" charset="0"/>
              </a:rPr>
              <a:t>bên tiếng bễ thổi “phì phào”, </a:t>
            </a:r>
            <a:r>
              <a:rPr lang="vi-VN" altLang="en-US" sz="3200" b="1" i="1" dirty="0">
                <a:solidFill>
                  <a:schemeClr val="bg1"/>
                </a:solidFill>
                <a:latin typeface="Times New Roman" pitchFamily="18" charset="0"/>
                <a:cs typeface="Times New Roman" pitchFamily="18" charset="0"/>
              </a:rPr>
              <a:t> </a:t>
            </a:r>
            <a:r>
              <a:rPr lang="vi-VN" altLang="en-US" sz="3200" b="1" dirty="0">
                <a:solidFill>
                  <a:schemeClr val="bg1"/>
                </a:solidFill>
                <a:latin typeface="Times New Roman" pitchFamily="18" charset="0"/>
                <a:cs typeface="Times New Roman" pitchFamily="18" charset="0"/>
              </a:rPr>
              <a:t>tiếng búa con, búa lớn  theo nhau đập “cúc cắc”</a:t>
            </a:r>
            <a:r>
              <a:rPr lang="vi-VN" altLang="en-US" sz="3200" b="1" i="1" dirty="0">
                <a:solidFill>
                  <a:schemeClr val="bg1"/>
                </a:solidFill>
                <a:latin typeface="Times New Roman" pitchFamily="18" charset="0"/>
                <a:cs typeface="Times New Roman" pitchFamily="18" charset="0"/>
              </a:rPr>
              <a:t> </a:t>
            </a:r>
            <a:r>
              <a:rPr lang="vi-VN" altLang="en-US" sz="3200" b="1" dirty="0">
                <a:solidFill>
                  <a:schemeClr val="bg1"/>
                </a:solidFill>
                <a:latin typeface="Times New Roman" pitchFamily="18" charset="0"/>
                <a:cs typeface="Times New Roman" pitchFamily="18" charset="0"/>
              </a:rPr>
              <a:t> và những tàn lửa đỏ hồng, bắn tóe lên  như khi đốt cây bông.</a:t>
            </a:r>
            <a:endParaRPr lang="en-US" altLang="en-US" sz="3200" b="1" dirty="0">
              <a:solidFill>
                <a:schemeClr val="bg1"/>
              </a:solidFill>
              <a:latin typeface="Times New Roman" pitchFamily="18" charset="0"/>
              <a:cs typeface="Times New Roman" pitchFamily="18" charset="0"/>
            </a:endParaRPr>
          </a:p>
        </p:txBody>
      </p:sp>
      <p:cxnSp>
        <p:nvCxnSpPr>
          <p:cNvPr id="20" name="Straight Connector 19">
            <a:extLst>
              <a:ext uri="{FF2B5EF4-FFF2-40B4-BE49-F238E27FC236}">
                <a16:creationId xmlns="" xmlns:a16="http://schemas.microsoft.com/office/drawing/2014/main" id="{55FF3187-6C7D-4D8F-8104-E0D1663DA995}"/>
              </a:ext>
            </a:extLst>
          </p:cNvPr>
          <p:cNvCxnSpPr>
            <a:cxnSpLocks/>
          </p:cNvCxnSpPr>
          <p:nvPr/>
        </p:nvCxnSpPr>
        <p:spPr>
          <a:xfrm flipH="1">
            <a:off x="4707578" y="3845899"/>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8F08342E-9F0F-469C-A6CC-36219485F89A}"/>
              </a:ext>
            </a:extLst>
          </p:cNvPr>
          <p:cNvCxnSpPr>
            <a:cxnSpLocks/>
          </p:cNvCxnSpPr>
          <p:nvPr/>
        </p:nvCxnSpPr>
        <p:spPr>
          <a:xfrm flipH="1">
            <a:off x="8329003" y="2812403"/>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66E94EF9-C303-42B2-A167-06E34E25A7C7}"/>
              </a:ext>
            </a:extLst>
          </p:cNvPr>
          <p:cNvCxnSpPr>
            <a:cxnSpLocks/>
          </p:cNvCxnSpPr>
          <p:nvPr/>
        </p:nvCxnSpPr>
        <p:spPr>
          <a:xfrm flipH="1">
            <a:off x="7877847" y="4355544"/>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6432F05A-2540-433B-A482-3E79F6A1A973}"/>
              </a:ext>
            </a:extLst>
          </p:cNvPr>
          <p:cNvCxnSpPr>
            <a:cxnSpLocks/>
          </p:cNvCxnSpPr>
          <p:nvPr/>
        </p:nvCxnSpPr>
        <p:spPr>
          <a:xfrm flipH="1">
            <a:off x="9141033" y="3874488"/>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ED35DD2E-01CF-4799-9C47-57FE6986FC6A}"/>
              </a:ext>
            </a:extLst>
          </p:cNvPr>
          <p:cNvCxnSpPr>
            <a:cxnSpLocks/>
          </p:cNvCxnSpPr>
          <p:nvPr/>
        </p:nvCxnSpPr>
        <p:spPr>
          <a:xfrm flipH="1">
            <a:off x="2358009" y="3393432"/>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83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 xmlns:a16="http://schemas.microsoft.com/office/drawing/2014/main" id="{E9A3F09B-C366-4710-A990-58E8C2D04900}"/>
              </a:ext>
            </a:extLst>
          </p:cNvPr>
          <p:cNvSpPr txBox="1">
            <a:spLocks/>
          </p:cNvSpPr>
          <p:nvPr/>
        </p:nvSpPr>
        <p:spPr bwMode="auto">
          <a:xfrm>
            <a:off x="3241675" y="109538"/>
            <a:ext cx="482167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0" name="Text Box 5">
            <a:extLst>
              <a:ext uri="{FF2B5EF4-FFF2-40B4-BE49-F238E27FC236}">
                <a16:creationId xmlns="" xmlns:a16="http://schemas.microsoft.com/office/drawing/2014/main" id="{0CA9C80D-134E-4343-9132-24B5CB6DE25C}"/>
              </a:ext>
            </a:extLst>
          </p:cNvPr>
          <p:cNvSpPr txBox="1">
            <a:spLocks noChangeArrowheads="1"/>
          </p:cNvSpPr>
          <p:nvPr/>
        </p:nvSpPr>
        <p:spPr bwMode="auto">
          <a:xfrm>
            <a:off x="1063093" y="701675"/>
            <a:ext cx="9799639" cy="12618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vi-VN" b="1" dirty="0" err="1">
                <a:solidFill>
                  <a:srgbClr val="0000FF"/>
                </a:solidFill>
                <a:latin typeface="Times New Roman" panose="02020603050405020304" pitchFamily="18" charset="0"/>
                <a:cs typeface="Times New Roman" panose="02020603050405020304" pitchFamily="18" charset="0"/>
              </a:rPr>
              <a:t>Lò</a:t>
            </a:r>
            <a:r>
              <a:rPr lang="en-GB" altLang="vi-VN" b="1" dirty="0">
                <a:solidFill>
                  <a:srgbClr val="0000FF"/>
                </a:solidFill>
                <a:latin typeface="Times New Roman" panose="02020603050405020304" pitchFamily="18" charset="0"/>
                <a:cs typeface="Times New Roman" panose="02020603050405020304" pitchFamily="18" charset="0"/>
              </a:rPr>
              <a:t> </a:t>
            </a:r>
            <a:r>
              <a:rPr lang="en-GB" altLang="vi-VN" b="1" dirty="0" err="1">
                <a:solidFill>
                  <a:srgbClr val="0000FF"/>
                </a:solidFill>
                <a:latin typeface="Times New Roman" panose="02020603050405020304" pitchFamily="18" charset="0"/>
                <a:cs typeface="Times New Roman" panose="02020603050405020304" pitchFamily="18" charset="0"/>
              </a:rPr>
              <a:t>rèn</a:t>
            </a:r>
            <a:r>
              <a:rPr lang="en-GB" altLang="vi-VN" b="1" dirty="0">
                <a:solidFill>
                  <a:srgbClr val="0000FF"/>
                </a:solidFill>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Nơi chế tạo bằng thủ công những vật dụng bằng kim loại như dao, liềm, cuốc, xẻng</a:t>
            </a:r>
            <a:r>
              <a:rPr lang="vi-VN" altLang="en-US" sz="4000" dirty="0">
                <a:latin typeface="Times New Roman" panose="02020603050405020304" pitchFamily="18" charset="0"/>
                <a:cs typeface="Times New Roman" panose="02020603050405020304" pitchFamily="18" charset="0"/>
              </a:rPr>
              <a:t>,...</a:t>
            </a:r>
            <a:r>
              <a:rPr lang="en-GB" altLang="vi-VN" sz="4000" b="1" dirty="0">
                <a:solidFill>
                  <a:srgbClr val="0000FF"/>
                </a:solidFill>
                <a:latin typeface="Times New Roman" panose="02020603050405020304" pitchFamily="18" charset="0"/>
                <a:cs typeface="Times New Roman" panose="02020603050405020304" pitchFamily="18" charset="0"/>
              </a:rPr>
              <a:t> </a:t>
            </a:r>
            <a:r>
              <a:rPr lang="en-GB" altLang="vi-VN" sz="4000" b="1" dirty="0">
                <a:latin typeface="Times New Roman" panose="02020603050405020304" pitchFamily="18" charset="0"/>
                <a:cs typeface="Times New Roman" panose="02020603050405020304" pitchFamily="18" charset="0"/>
              </a:rPr>
              <a:t> </a:t>
            </a:r>
          </a:p>
        </p:txBody>
      </p:sp>
      <p:pic>
        <p:nvPicPr>
          <p:cNvPr id="31" name="Picture 1">
            <a:extLst>
              <a:ext uri="{FF2B5EF4-FFF2-40B4-BE49-F238E27FC236}">
                <a16:creationId xmlns="" xmlns:a16="http://schemas.microsoft.com/office/drawing/2014/main" id="{293C6AE7-1B5C-46FB-9CCC-B1CBF02AD9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5333" y="2033587"/>
            <a:ext cx="4538134" cy="39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1">
            <a:extLst>
              <a:ext uri="{FF2B5EF4-FFF2-40B4-BE49-F238E27FC236}">
                <a16:creationId xmlns="" xmlns:a16="http://schemas.microsoft.com/office/drawing/2014/main" id="{C1470E1E-6655-409D-8473-07D659CDB921}"/>
              </a:ext>
            </a:extLst>
          </p:cNvPr>
          <p:cNvSpPr txBox="1">
            <a:spLocks noChangeArrowheads="1"/>
          </p:cNvSpPr>
          <p:nvPr/>
        </p:nvSpPr>
        <p:spPr bwMode="auto">
          <a:xfrm>
            <a:off x="4228575" y="6040438"/>
            <a:ext cx="222941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vi-VN" altLang="en-US" sz="4000" b="1" dirty="0">
                <a:latin typeface="Times New Roman" panose="02020603050405020304" pitchFamily="18" charset="0"/>
                <a:cs typeface="Times New Roman" panose="02020603050405020304" pitchFamily="18" charset="0"/>
              </a:rPr>
              <a:t>Lò rèn</a:t>
            </a:r>
          </a:p>
        </p:txBody>
      </p:sp>
      <p:pic>
        <p:nvPicPr>
          <p:cNvPr id="33" name="Picture 12">
            <a:extLst>
              <a:ext uri="{FF2B5EF4-FFF2-40B4-BE49-F238E27FC236}">
                <a16:creationId xmlns="" xmlns:a16="http://schemas.microsoft.com/office/drawing/2014/main" id="{5123BBF4-0229-438F-86D0-E9C6FCD2E0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3532" y="2033588"/>
            <a:ext cx="4656667" cy="391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384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heel(1)">
                                      <p:cBhvr>
                                        <p:cTn id="1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Text Box 5">
            <a:extLst>
              <a:ext uri="{FF2B5EF4-FFF2-40B4-BE49-F238E27FC236}">
                <a16:creationId xmlns="" xmlns:a16="http://schemas.microsoft.com/office/drawing/2014/main" id="{A3EB67E1-6258-4EFA-8141-46CAC9206672}"/>
              </a:ext>
            </a:extLst>
          </p:cNvPr>
          <p:cNvSpPr txBox="1">
            <a:spLocks noChangeArrowheads="1"/>
          </p:cNvSpPr>
          <p:nvPr/>
        </p:nvSpPr>
        <p:spPr bwMode="auto">
          <a:xfrm>
            <a:off x="1063093" y="914400"/>
            <a:ext cx="10079039"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vi-VN" altLang="vi-VN" sz="3200" b="1" dirty="0">
                <a:solidFill>
                  <a:srgbClr val="0000FF"/>
                </a:solidFill>
                <a:latin typeface="Times New Roman" panose="02020603050405020304" pitchFamily="18" charset="0"/>
                <a:cs typeface="Times New Roman" panose="02020603050405020304" pitchFamily="18" charset="0"/>
              </a:rPr>
              <a:t>Nghề thợ rèn</a:t>
            </a:r>
            <a:r>
              <a:rPr lang="en-GB" altLang="vi-VN" sz="3200" b="1" dirty="0">
                <a:solidFill>
                  <a:srgbClr val="0000FF"/>
                </a:solidFill>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Là nghề mà những người thợ dùng tài khéo léo và sức lực của đôi tay để rèn sắt (kim loại) thành các dụng cụ như: dao, liềm, cuốc, xẻng,...</a:t>
            </a:r>
            <a:endParaRPr lang="en-US" altLang="en-US" sz="3200" dirty="0">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 xmlns:a16="http://schemas.microsoft.com/office/drawing/2014/main" id="{4F05D533-E081-4895-B534-FFFFEC884B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1634" y="2616200"/>
            <a:ext cx="756054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7128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 xmlns:a16="http://schemas.microsoft.com/office/drawing/2014/main" id="{E9A3F09B-C366-4710-A990-58E8C2D04900}"/>
              </a:ext>
            </a:extLst>
          </p:cNvPr>
          <p:cNvSpPr txBox="1">
            <a:spLocks/>
          </p:cNvSpPr>
          <p:nvPr/>
        </p:nvSpPr>
        <p:spPr bwMode="auto">
          <a:xfrm>
            <a:off x="3823566" y="40265"/>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4" descr="don nam moi 2018">
            <a:extLst>
              <a:ext uri="{FF2B5EF4-FFF2-40B4-BE49-F238E27FC236}">
                <a16:creationId xmlns="" xmlns:a16="http://schemas.microsoft.com/office/drawing/2014/main" id="{D2B7AFD4-A98C-4D49-B1D4-4DCFD46DA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97514" y="880536"/>
            <a:ext cx="6486668" cy="5029200"/>
          </a:xfrm>
          <a:prstGeom prst="rect">
            <a:avLst/>
          </a:prstGeom>
          <a:noFill/>
        </p:spPr>
      </p:pic>
      <p:sp>
        <p:nvSpPr>
          <p:cNvPr id="7" name="TextBox 4">
            <a:extLst>
              <a:ext uri="{FF2B5EF4-FFF2-40B4-BE49-F238E27FC236}">
                <a16:creationId xmlns="" xmlns:a16="http://schemas.microsoft.com/office/drawing/2014/main" id="{93162EF5-0EFD-488F-847F-0DBF3D252906}"/>
              </a:ext>
            </a:extLst>
          </p:cNvPr>
          <p:cNvSpPr txBox="1">
            <a:spLocks noChangeArrowheads="1"/>
          </p:cNvSpPr>
          <p:nvPr/>
        </p:nvSpPr>
        <p:spPr bwMode="auto">
          <a:xfrm>
            <a:off x="6364720" y="6138335"/>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Pháo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hoa</a:t>
            </a:r>
            <a:r>
              <a:rPr lang="en-US" altLang="en-US" b="1" dirty="0">
                <a:latin typeface="Times New Roman" panose="02020603050405020304" pitchFamily="18" charset="0"/>
                <a:cs typeface="Times New Roman" panose="02020603050405020304" pitchFamily="18" charset="0"/>
              </a:rPr>
              <a:t>)</a:t>
            </a:r>
            <a:endParaRPr lang="vi-VN" altLang="en-US" b="1" dirty="0">
              <a:latin typeface="Times New Roman" panose="02020603050405020304" pitchFamily="18" charset="0"/>
              <a:cs typeface="Times New Roman" panose="02020603050405020304" pitchFamily="18" charset="0"/>
            </a:endParaRPr>
          </a:p>
        </p:txBody>
      </p:sp>
      <p:pic>
        <p:nvPicPr>
          <p:cNvPr id="10" name="Picture 1">
            <a:extLst>
              <a:ext uri="{FF2B5EF4-FFF2-40B4-BE49-F238E27FC236}">
                <a16:creationId xmlns="" xmlns:a16="http://schemas.microsoft.com/office/drawing/2014/main" id="{33F16786-30C1-462B-B902-880CB6C34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0635" y="880536"/>
            <a:ext cx="446424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 xmlns:a16="http://schemas.microsoft.com/office/drawing/2014/main" id="{97C29AFC-2276-44B8-8EBC-0976982C164F}"/>
              </a:ext>
            </a:extLst>
          </p:cNvPr>
          <p:cNvSpPr txBox="1">
            <a:spLocks noChangeArrowheads="1"/>
          </p:cNvSpPr>
          <p:nvPr/>
        </p:nvSpPr>
        <p:spPr bwMode="auto">
          <a:xfrm>
            <a:off x="1733550" y="6138336"/>
            <a:ext cx="253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Tàn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lửa</a:t>
            </a:r>
            <a:r>
              <a:rPr lang="en-US" altLang="en-US" b="1" dirty="0">
                <a:latin typeface="Times New Roman" panose="02020603050405020304" pitchFamily="18" charset="0"/>
                <a:cs typeface="Times New Roman" panose="02020603050405020304" pitchFamily="18" charset="0"/>
              </a:rPr>
              <a:t> </a:t>
            </a:r>
            <a:endParaRPr lang="vi-V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2969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14" name="Picture 13" descr="Bức ảnh thu hút được rất nhiều sự quan tâm của dân mạng. Ảnh: Nguyễn Khánh.">
            <a:extLst>
              <a:ext uri="{FF2B5EF4-FFF2-40B4-BE49-F238E27FC236}">
                <a16:creationId xmlns="" xmlns:a16="http://schemas.microsoft.com/office/drawing/2014/main" id="{A59C3A5C-10CF-410E-8B34-9ECB227DF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644" y="956731"/>
            <a:ext cx="10022995" cy="54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634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 xmlns:a16="http://schemas.microsoft.com/office/drawing/2014/main" id="{FFFC4AC2-87AD-433E-A3B7-708EAE4CCBFF}"/>
              </a:ext>
            </a:extLst>
          </p:cNvPr>
          <p:cNvSpPr>
            <a:spLocks noChangeArrowheads="1"/>
          </p:cNvSpPr>
          <p:nvPr/>
        </p:nvSpPr>
        <p:spPr bwMode="auto">
          <a:xfrm>
            <a:off x="-289606" y="831145"/>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 xmlns:a16="http://schemas.microsoft.com/office/drawing/2014/main" id="{AB92AB31-3FD8-43C8-A810-EC4F8B182E06}"/>
              </a:ext>
            </a:extLst>
          </p:cNvPr>
          <p:cNvSpPr txBox="1">
            <a:spLocks noChangeArrowheads="1"/>
          </p:cNvSpPr>
          <p:nvPr/>
        </p:nvSpPr>
        <p:spPr bwMode="auto">
          <a:xfrm>
            <a:off x="961941" y="320688"/>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 xmlns:a16="http://schemas.microsoft.com/office/drawing/2014/main" id="{2267BE3B-6855-4228-A9E7-E0BA5C1C206B}"/>
              </a:ext>
            </a:extLst>
          </p:cNvPr>
          <p:cNvSpPr txBox="1">
            <a:spLocks noChangeArrowheads="1"/>
          </p:cNvSpPr>
          <p:nvPr/>
        </p:nvSpPr>
        <p:spPr bwMode="auto">
          <a:xfrm>
            <a:off x="2230714" y="1386151"/>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 xmlns:a16="http://schemas.microsoft.com/office/drawing/2014/main" id="{5A863435-4F4A-4E1D-9E9D-1FAEEAD2B6BD}"/>
              </a:ext>
            </a:extLst>
          </p:cNvPr>
          <p:cNvSpPr txBox="1"/>
          <p:nvPr/>
        </p:nvSpPr>
        <p:spPr>
          <a:xfrm>
            <a:off x="838200" y="1835665"/>
            <a:ext cx="4461933" cy="400110"/>
          </a:xfrm>
          <a:prstGeom prst="rect">
            <a:avLst/>
          </a:prstGeom>
          <a:noFill/>
        </p:spPr>
        <p:txBody>
          <a:bodyPr wrap="square" rtlCol="0">
            <a:spAutoFit/>
          </a:bodyPr>
          <a:lstStyle/>
          <a:p>
            <a:r>
              <a:rPr lang="vi-VN" sz="2000" b="1" dirty="0"/>
              <a:t>* </a:t>
            </a:r>
            <a:r>
              <a:rPr lang="vi-VN" sz="2000" b="1" dirty="0">
                <a:latin typeface="+mj-lt"/>
              </a:rPr>
              <a:t>Đọc thầm đoạn 1 và </a:t>
            </a:r>
            <a:r>
              <a:rPr lang="vi-VN" sz="2000" b="1" dirty="0" smtClean="0">
                <a:latin typeface="+mj-lt"/>
              </a:rPr>
              <a:t>t</a:t>
            </a:r>
            <a:r>
              <a:rPr lang="en-US" sz="2000" b="1" dirty="0" smtClean="0">
                <a:latin typeface="+mj-lt"/>
              </a:rPr>
              <a:t>r</a:t>
            </a:r>
            <a:r>
              <a:rPr lang="vi-VN" sz="2000" b="1" dirty="0" smtClean="0">
                <a:latin typeface="+mj-lt"/>
              </a:rPr>
              <a:t>ả </a:t>
            </a:r>
            <a:r>
              <a:rPr lang="vi-VN" sz="2000" b="1" dirty="0">
                <a:latin typeface="+mj-lt"/>
              </a:rPr>
              <a:t>lời câu hỏi:</a:t>
            </a:r>
            <a:endParaRPr lang="en-US" sz="2000" b="1" dirty="0"/>
          </a:p>
        </p:txBody>
      </p:sp>
      <p:sp>
        <p:nvSpPr>
          <p:cNvPr id="25" name="TextBox 24">
            <a:extLst>
              <a:ext uri="{FF2B5EF4-FFF2-40B4-BE49-F238E27FC236}">
                <a16:creationId xmlns="" xmlns:a16="http://schemas.microsoft.com/office/drawing/2014/main" id="{820977F7-8E91-45C7-BE16-362D6D87CE12}"/>
              </a:ext>
            </a:extLst>
          </p:cNvPr>
          <p:cNvSpPr txBox="1"/>
          <p:nvPr/>
        </p:nvSpPr>
        <p:spPr>
          <a:xfrm>
            <a:off x="235527" y="2297330"/>
            <a:ext cx="6264718" cy="3785652"/>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Từ ngày phải nghỉ học, Cương đâm ra nhớ cái lò rèn cạnh trường. Một hôm, em ngỏ ý với mẹ:</a:t>
            </a:r>
          </a:p>
          <a:p>
            <a:pPr marL="285750" indent="-285750">
              <a:buFontTx/>
              <a:buChar char="-"/>
            </a:pPr>
            <a:r>
              <a:rPr lang="vi-VN" sz="2000" dirty="0">
                <a:latin typeface="Times New Roman" panose="02020603050405020304" pitchFamily="18" charset="0"/>
                <a:cs typeface="Times New Roman" panose="02020603050405020304" pitchFamily="18" charset="0"/>
              </a:rPr>
              <a:t>Mẹ nói với thầy cho con đi học nghề rèn.</a:t>
            </a:r>
          </a:p>
          <a:p>
            <a:r>
              <a:rPr lang="vi-VN" sz="2000" dirty="0">
                <a:latin typeface="Times New Roman" panose="02020603050405020304" pitchFamily="18" charset="0"/>
                <a:cs typeface="Times New Roman" panose="02020603050405020304" pitchFamily="18" charset="0"/>
              </a:rPr>
              <a:t>Mẹ Cương đã nghe rõ mồn một lời con, nhưng bà vẫn hỏi lại:</a:t>
            </a:r>
          </a:p>
          <a:p>
            <a:pPr marL="285750" indent="-285750">
              <a:buFontTx/>
              <a:buChar char="-"/>
            </a:pPr>
            <a:r>
              <a:rPr lang="vi-VN" sz="2000" dirty="0">
                <a:latin typeface="Times New Roman" panose="02020603050405020304" pitchFamily="18" charset="0"/>
                <a:cs typeface="Times New Roman" panose="02020603050405020304" pitchFamily="18" charset="0"/>
              </a:rPr>
              <a:t>Con vừa bảo gì ?</a:t>
            </a:r>
          </a:p>
          <a:p>
            <a:pPr marL="285750" indent="-285750">
              <a:buFontTx/>
              <a:buChar char="-"/>
            </a:pPr>
            <a:r>
              <a:rPr lang="vi-VN" sz="2000" dirty="0">
                <a:latin typeface="Times New Roman" panose="02020603050405020304" pitchFamily="18" charset="0"/>
                <a:cs typeface="Times New Roman" panose="02020603050405020304" pitchFamily="18" charset="0"/>
              </a:rPr>
              <a:t>Mẹ xin thầy cho con đi làm thợ rèn.</a:t>
            </a:r>
          </a:p>
          <a:p>
            <a:pPr marL="285750" indent="-285750">
              <a:buFontTx/>
              <a:buChar char="-"/>
            </a:pPr>
            <a:r>
              <a:rPr lang="vi-VN" sz="2000" dirty="0">
                <a:latin typeface="Times New Roman" panose="02020603050405020304" pitchFamily="18" charset="0"/>
                <a:cs typeface="Times New Roman" panose="02020603050405020304" pitchFamily="18" charset="0"/>
              </a:rPr>
              <a:t>Ai xui con thế ?</a:t>
            </a:r>
          </a:p>
          <a:p>
            <a:r>
              <a:rPr lang="vi-VN" sz="2000" dirty="0">
                <a:latin typeface="Times New Roman" panose="02020603050405020304" pitchFamily="18" charset="0"/>
                <a:cs typeface="Times New Roman" panose="02020603050405020304" pitchFamily="18" charset="0"/>
              </a:rPr>
              <a:t>Cương cố cắt nghĩa cho mẹ hiểu:</a:t>
            </a:r>
          </a:p>
          <a:p>
            <a:r>
              <a:rPr lang="vi-VN" sz="2000" dirty="0">
                <a:latin typeface="Times New Roman" panose="02020603050405020304" pitchFamily="18" charset="0"/>
                <a:cs typeface="Times New Roman" panose="02020603050405020304" pitchFamily="18" charset="0"/>
              </a:rPr>
              <a:t>- Thưa mẹ, tự ý con muốn thế. Con thương mẹ vất vả, đã phải nuôi bằng mấy đứa em lại còn phải nuôi con...Con muốn học một nghề để kiếm sống...</a:t>
            </a:r>
            <a:endParaRPr lang="en-US" sz="20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 xmlns:a16="http://schemas.microsoft.com/office/drawing/2014/main" id="{36F28D6A-5316-4881-AE59-837369AEB935}"/>
              </a:ext>
            </a:extLst>
          </p:cNvPr>
          <p:cNvCxnSpPr/>
          <p:nvPr/>
        </p:nvCxnSpPr>
        <p:spPr>
          <a:xfrm>
            <a:off x="6289965" y="139276"/>
            <a:ext cx="0" cy="679026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63274A87-DC31-42D3-9C1F-35038F293B3F}"/>
              </a:ext>
            </a:extLst>
          </p:cNvPr>
          <p:cNvSpPr txBox="1"/>
          <p:nvPr/>
        </p:nvSpPr>
        <p:spPr>
          <a:xfrm>
            <a:off x="6900333" y="423333"/>
            <a:ext cx="4453465" cy="707886"/>
          </a:xfrm>
          <a:prstGeom prst="rect">
            <a:avLst/>
          </a:prstGeom>
          <a:solidFill>
            <a:srgbClr val="FFFF00"/>
          </a:solidFill>
        </p:spPr>
        <p:txBody>
          <a:bodyPr wrap="square" rtlCol="0">
            <a:spAutoFit/>
          </a:bodyPr>
          <a:lstStyle/>
          <a:p>
            <a:r>
              <a:rPr lang="vi-VN" sz="2000" b="1" dirty="0">
                <a:solidFill>
                  <a:srgbClr val="FF0000"/>
                </a:solidFill>
                <a:latin typeface="+mj-lt"/>
              </a:rPr>
              <a:t>Câu 1: Cương xin mẹ đi học nghề gì ? Cương học nghề thợ rèn để làm gì ?</a:t>
            </a:r>
            <a:endParaRPr lang="en-US" sz="2000" b="1" dirty="0">
              <a:solidFill>
                <a:srgbClr val="FF0000"/>
              </a:solidFill>
              <a:latin typeface="+mj-lt"/>
            </a:endParaRPr>
          </a:p>
        </p:txBody>
      </p:sp>
      <p:sp>
        <p:nvSpPr>
          <p:cNvPr id="9" name="TextBox 8">
            <a:extLst>
              <a:ext uri="{FF2B5EF4-FFF2-40B4-BE49-F238E27FC236}">
                <a16:creationId xmlns="" xmlns:a16="http://schemas.microsoft.com/office/drawing/2014/main" id="{4C32FEAC-42AD-423D-9ECC-58DA802BA060}"/>
              </a:ext>
            </a:extLst>
          </p:cNvPr>
          <p:cNvSpPr txBox="1"/>
          <p:nvPr/>
        </p:nvSpPr>
        <p:spPr>
          <a:xfrm>
            <a:off x="6622474" y="1396995"/>
            <a:ext cx="5408648" cy="1569660"/>
          </a:xfrm>
          <a:prstGeom prst="rect">
            <a:avLst/>
          </a:prstGeom>
          <a:noFill/>
        </p:spPr>
        <p:txBody>
          <a:bodyPr wrap="square" rtlCol="0">
            <a:spAutoFit/>
          </a:bodyPr>
          <a:lstStyle/>
          <a:p>
            <a:r>
              <a:rPr lang="vi-VN" sz="2400" dirty="0">
                <a:latin typeface="+mj-lt"/>
              </a:rPr>
              <a:t>- Cương xin mẹ đi học nghề thợ rèn.</a:t>
            </a:r>
          </a:p>
          <a:p>
            <a:r>
              <a:rPr lang="vi-VN" sz="2400" dirty="0">
                <a:latin typeface="+mj-lt"/>
              </a:rPr>
              <a:t>- Cương học nghề thợ rèn để giúp đỡ mẹ. Cương thương mẹ vất vả. Cương muốn tự mình kiếm sống.</a:t>
            </a:r>
            <a:endParaRPr lang="en-US" sz="2400" dirty="0">
              <a:latin typeface="+mj-lt"/>
            </a:endParaRPr>
          </a:p>
        </p:txBody>
      </p:sp>
      <p:sp>
        <p:nvSpPr>
          <p:cNvPr id="10" name="Cloud 9">
            <a:extLst>
              <a:ext uri="{FF2B5EF4-FFF2-40B4-BE49-F238E27FC236}">
                <a16:creationId xmlns="" xmlns:a16="http://schemas.microsoft.com/office/drawing/2014/main" id="{AFA62DD8-CFE8-483C-B5BB-DFABBA4A9558}"/>
              </a:ext>
            </a:extLst>
          </p:cNvPr>
          <p:cNvSpPr/>
          <p:nvPr/>
        </p:nvSpPr>
        <p:spPr>
          <a:xfrm>
            <a:off x="6289965" y="2878666"/>
            <a:ext cx="5902036" cy="13114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B050"/>
                </a:solidFill>
                <a:latin typeface="Times New Roman" pitchFamily="18" charset="0"/>
                <a:cs typeface="Times New Roman" pitchFamily="18" charset="0"/>
              </a:rPr>
              <a:t>Đoạn 1 nói lên điều </a:t>
            </a:r>
            <a:r>
              <a:rPr lang="vi-VN" sz="2800" b="1" dirty="0" smtClean="0">
                <a:solidFill>
                  <a:srgbClr val="00B050"/>
                </a:solidFill>
                <a:latin typeface="Times New Roman" pitchFamily="18" charset="0"/>
                <a:cs typeface="Times New Roman" pitchFamily="18" charset="0"/>
              </a:rPr>
              <a:t>gì?</a:t>
            </a:r>
            <a:endParaRPr lang="en-US" sz="2800" b="1" dirty="0">
              <a:solidFill>
                <a:srgbClr val="00B050"/>
              </a:solidFill>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9704701C-F0D7-48DA-880A-328101049196}"/>
              </a:ext>
            </a:extLst>
          </p:cNvPr>
          <p:cNvSpPr txBox="1"/>
          <p:nvPr/>
        </p:nvSpPr>
        <p:spPr>
          <a:xfrm>
            <a:off x="6500245" y="4419594"/>
            <a:ext cx="5530877" cy="1077218"/>
          </a:xfrm>
          <a:prstGeom prst="rect">
            <a:avLst/>
          </a:prstGeom>
          <a:solidFill>
            <a:schemeClr val="accent2">
              <a:lumMod val="20000"/>
              <a:lumOff val="80000"/>
            </a:schemeClr>
          </a:solidFill>
        </p:spPr>
        <p:txBody>
          <a:bodyPr wrap="square" rtlCol="0">
            <a:spAutoFit/>
          </a:bodyPr>
          <a:lstStyle/>
          <a:p>
            <a:r>
              <a:rPr lang="vi-VN" sz="3200" dirty="0">
                <a:solidFill>
                  <a:srgbClr val="FF0000"/>
                </a:solidFill>
                <a:latin typeface="+mj-lt"/>
              </a:rPr>
              <a:t>Ý 1: Nói lên ước mơ của Cương trở thành thợ rèn để giúp đỡ mẹ.</a:t>
            </a:r>
            <a:endParaRPr lang="en-US" sz="3200" dirty="0">
              <a:solidFill>
                <a:srgbClr val="FF0000"/>
              </a:solidFill>
              <a:latin typeface="+mj-lt"/>
            </a:endParaRPr>
          </a:p>
        </p:txBody>
      </p:sp>
    </p:spTree>
    <p:extLst>
      <p:ext uri="{BB962C8B-B14F-4D97-AF65-F5344CB8AC3E}">
        <p14:creationId xmlns:p14="http://schemas.microsoft.com/office/powerpoint/2010/main" val="34933970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 xmlns:a16="http://schemas.microsoft.com/office/drawing/2014/main" id="{FFFC4AC2-87AD-433E-A3B7-708EAE4CCBFF}"/>
              </a:ext>
            </a:extLst>
          </p:cNvPr>
          <p:cNvSpPr>
            <a:spLocks noChangeArrowheads="1"/>
          </p:cNvSpPr>
          <p:nvPr/>
        </p:nvSpPr>
        <p:spPr bwMode="auto">
          <a:xfrm>
            <a:off x="2615485" y="552412"/>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 xmlns:a16="http://schemas.microsoft.com/office/drawing/2014/main" id="{AB92AB31-3FD8-43C8-A810-EC4F8B182E06}"/>
              </a:ext>
            </a:extLst>
          </p:cNvPr>
          <p:cNvSpPr txBox="1">
            <a:spLocks noChangeArrowheads="1"/>
          </p:cNvSpPr>
          <p:nvPr/>
        </p:nvSpPr>
        <p:spPr bwMode="auto">
          <a:xfrm>
            <a:off x="4715219" y="111365"/>
            <a:ext cx="2798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 xmlns:a16="http://schemas.microsoft.com/office/drawing/2014/main" id="{2267BE3B-6855-4228-A9E7-E0BA5C1C206B}"/>
              </a:ext>
            </a:extLst>
          </p:cNvPr>
          <p:cNvSpPr txBox="1">
            <a:spLocks noChangeArrowheads="1"/>
          </p:cNvSpPr>
          <p:nvPr/>
        </p:nvSpPr>
        <p:spPr bwMode="auto">
          <a:xfrm>
            <a:off x="5645943" y="111466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 xmlns:a16="http://schemas.microsoft.com/office/drawing/2014/main" id="{5A863435-4F4A-4E1D-9E9D-1FAEEAD2B6BD}"/>
              </a:ext>
            </a:extLst>
          </p:cNvPr>
          <p:cNvSpPr txBox="1"/>
          <p:nvPr/>
        </p:nvSpPr>
        <p:spPr>
          <a:xfrm>
            <a:off x="859596" y="1519664"/>
            <a:ext cx="5155614" cy="461665"/>
          </a:xfrm>
          <a:prstGeom prst="rect">
            <a:avLst/>
          </a:prstGeom>
          <a:noFill/>
        </p:spPr>
        <p:txBody>
          <a:bodyPr wrap="square" rtlCol="0">
            <a:spAutoFit/>
          </a:bodyPr>
          <a:lstStyle/>
          <a:p>
            <a:r>
              <a:rPr lang="vi-VN" sz="2400" b="1" dirty="0"/>
              <a:t>* </a:t>
            </a:r>
            <a:r>
              <a:rPr lang="vi-VN" sz="2400" b="1" dirty="0">
                <a:latin typeface="+mj-lt"/>
              </a:rPr>
              <a:t>Đọc thầm đoạn 2 và </a:t>
            </a:r>
            <a:r>
              <a:rPr lang="vi-VN" sz="2400" b="1" dirty="0" smtClean="0">
                <a:latin typeface="+mj-lt"/>
              </a:rPr>
              <a:t>t</a:t>
            </a:r>
            <a:r>
              <a:rPr lang="en-US" sz="2400" b="1" dirty="0" smtClean="0">
                <a:latin typeface="+mj-lt"/>
              </a:rPr>
              <a:t>r</a:t>
            </a:r>
            <a:r>
              <a:rPr lang="vi-VN" sz="2400" b="1" dirty="0" smtClean="0">
                <a:latin typeface="+mj-lt"/>
              </a:rPr>
              <a:t>ả </a:t>
            </a:r>
            <a:r>
              <a:rPr lang="vi-VN" sz="2400" b="1" dirty="0">
                <a:latin typeface="+mj-lt"/>
              </a:rPr>
              <a:t>lời câu hỏi:</a:t>
            </a:r>
            <a:endParaRPr lang="en-US" sz="2400" b="1" dirty="0"/>
          </a:p>
        </p:txBody>
      </p:sp>
      <p:sp>
        <p:nvSpPr>
          <p:cNvPr id="25" name="TextBox 24">
            <a:extLst>
              <a:ext uri="{FF2B5EF4-FFF2-40B4-BE49-F238E27FC236}">
                <a16:creationId xmlns="" xmlns:a16="http://schemas.microsoft.com/office/drawing/2014/main" id="{820977F7-8E91-45C7-BE16-362D6D87CE12}"/>
              </a:ext>
            </a:extLst>
          </p:cNvPr>
          <p:cNvSpPr txBox="1"/>
          <p:nvPr/>
        </p:nvSpPr>
        <p:spPr>
          <a:xfrm>
            <a:off x="160879" y="2124213"/>
            <a:ext cx="11836490" cy="3785652"/>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Mẹ Cương như đã hiểu lòng con. Bà cảm động, xoa đầu Cương và bảo: </a:t>
            </a:r>
          </a:p>
          <a:p>
            <a:pPr marL="342900" indent="-342900">
              <a:buFontTx/>
              <a:buChar char="-"/>
            </a:pPr>
            <a:r>
              <a:rPr lang="vi-VN" sz="2400" dirty="0">
                <a:latin typeface="Times New Roman" panose="02020603050405020304" pitchFamily="18" charset="0"/>
                <a:cs typeface="Times New Roman" panose="02020603050405020304" pitchFamily="18" charset="0"/>
              </a:rPr>
              <a:t>Con muốn giúp mẹ như thế là phải. Nhưng biết thầy có chịu nghe không? Nhà ta tuy nghèo nhưng thuộc dòng dõi quan sang. Không lẽ bây giờ mẹ để con phải làm đầy tớ anh thợ rèn.</a:t>
            </a:r>
          </a:p>
          <a:p>
            <a:r>
              <a:rPr lang="vi-VN" sz="2400" dirty="0">
                <a:latin typeface="Times New Roman" panose="02020603050405020304" pitchFamily="18" charset="0"/>
                <a:cs typeface="Times New Roman" panose="02020603050405020304" pitchFamily="18" charset="0"/>
              </a:rPr>
              <a:t>Cương thấy nghèn nghẹn ở cổ. Em nắm lấy tay mẹ thiết tha:</a:t>
            </a:r>
          </a:p>
          <a:p>
            <a:pPr marL="342900" indent="-342900">
              <a:buFontTx/>
              <a:buChar char="-"/>
            </a:pPr>
            <a:r>
              <a:rPr lang="vi-VN" sz="2400" dirty="0">
                <a:latin typeface="Times New Roman" panose="02020603050405020304" pitchFamily="18" charset="0"/>
                <a:cs typeface="Times New Roman" panose="02020603050405020304" pitchFamily="18" charset="0"/>
              </a:rPr>
              <a:t>Mẹ ơi ! Người ta ai cũng phải có một nghề. Làm ruộng hay buôn bán, làm thầy hay làm thợ đều đáng trọng như nhau. Chỉ những ai ăn bám mới đáng bị coi thường. </a:t>
            </a:r>
          </a:p>
          <a:p>
            <a:r>
              <a:rPr lang="vi-VN" sz="2400" dirty="0">
                <a:latin typeface="Times New Roman" panose="02020603050405020304" pitchFamily="18" charset="0"/>
                <a:cs typeface="Times New Roman" panose="02020603050405020304" pitchFamily="18" charset="0"/>
              </a:rPr>
              <a:t>Bất giác, em lại nhớ đến ba người thợ nhễ nhại mồ hôi mà vui vẻ bên tiếng bể thổi “ phì phào”, tiếng búa con, búa lớn theo nhau đập “ cúc cắc” và những tàn lửa hồng, bắn tóe lên như khi đốt cây bông</a:t>
            </a:r>
          </a:p>
          <a:p>
            <a:r>
              <a:rPr lang="vi-VN" sz="2400" dirty="0">
                <a:latin typeface="Times New Roman" panose="02020603050405020304" pitchFamily="18" charset="0"/>
                <a:cs typeface="Times New Roman" panose="02020603050405020304" pitchFamily="18" charset="0"/>
              </a:rPr>
              <a:t>                                                                                         Theo Nam Cao</a:t>
            </a:r>
            <a:endParaRPr lang="en-US" sz="2400" dirty="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 xmlns:a16="http://schemas.microsoft.com/office/drawing/2014/main" id="{C6CCAABD-039B-4C77-987B-17F999A345F9}"/>
              </a:ext>
            </a:extLst>
          </p:cNvPr>
          <p:cNvSpPr>
            <a:spLocks noChangeArrowheads="1"/>
          </p:cNvSpPr>
          <p:nvPr/>
        </p:nvSpPr>
        <p:spPr bwMode="auto">
          <a:xfrm>
            <a:off x="1458705" y="2403764"/>
            <a:ext cx="9240837" cy="1446550"/>
          </a:xfrm>
          <a:prstGeom prst="rect">
            <a:avLst/>
          </a:prstGeom>
          <a:solidFill>
            <a:srgbClr val="FFFF00"/>
          </a:solidFill>
          <a:ln>
            <a:noFill/>
          </a:ln>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4400" b="1" dirty="0" smtClean="0">
                <a:solidFill>
                  <a:srgbClr val="FF0000"/>
                </a:solidFill>
                <a:latin typeface="Times New Roman" panose="02020603050405020304" pitchFamily="18" charset="0"/>
                <a:cs typeface="Times New Roman" panose="02020603050405020304" pitchFamily="18" charset="0"/>
              </a:rPr>
              <a:t>Mẹ </a:t>
            </a:r>
            <a:r>
              <a:rPr lang="vi-VN" altLang="en-US" sz="4400" b="1" dirty="0">
                <a:solidFill>
                  <a:srgbClr val="FF0000"/>
                </a:solidFill>
                <a:latin typeface="Times New Roman" panose="02020603050405020304" pitchFamily="18" charset="0"/>
                <a:cs typeface="Times New Roman" panose="02020603050405020304" pitchFamily="18" charset="0"/>
              </a:rPr>
              <a:t>Cương phản ứng như thế nào khi em trình bày ước mơ của mình?</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2D173505-2375-43BF-9068-DEE42082FD23}"/>
              </a:ext>
            </a:extLst>
          </p:cNvPr>
          <p:cNvSpPr>
            <a:spLocks noChangeArrowheads="1"/>
          </p:cNvSpPr>
          <p:nvPr/>
        </p:nvSpPr>
        <p:spPr bwMode="auto">
          <a:xfrm>
            <a:off x="1312718" y="5909865"/>
            <a:ext cx="8267700" cy="830262"/>
          </a:xfrm>
          <a:prstGeom prst="rect">
            <a:avLst/>
          </a:prstGeom>
          <a:solidFill>
            <a:schemeClr val="accent4">
              <a:lumMod val="40000"/>
              <a:lumOff val="60000"/>
            </a:schemeClr>
          </a:solidFill>
          <a:ln>
            <a:noFill/>
          </a:ln>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4800" b="1" dirty="0" smtClean="0">
                <a:latin typeface="Times New Roman" panose="02020603050405020304" pitchFamily="18" charset="0"/>
                <a:cs typeface="Times New Roman" panose="02020603050405020304" pitchFamily="18" charset="0"/>
              </a:rPr>
              <a:t>Bà </a:t>
            </a:r>
            <a:r>
              <a:rPr lang="vi-VN" altLang="en-US" sz="4800" b="1" dirty="0">
                <a:latin typeface="Times New Roman" panose="02020603050405020304" pitchFamily="18" charset="0"/>
                <a:cs typeface="Times New Roman" panose="02020603050405020304" pitchFamily="18" charset="0"/>
              </a:rPr>
              <a:t>ngạc nhiên và phản đối.</a:t>
            </a:r>
            <a:endParaRPr lang="en-US" alt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8747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animBg="1"/>
      <p:bldP spid="7"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0DF558A-B7F4-408B-BED2-BC242B6990CD}"/>
              </a:ext>
            </a:extLst>
          </p:cNvPr>
          <p:cNvSpPr>
            <a:spLocks noChangeArrowheads="1"/>
          </p:cNvSpPr>
          <p:nvPr/>
        </p:nvSpPr>
        <p:spPr bwMode="auto">
          <a:xfrm>
            <a:off x="1290639" y="54115"/>
            <a:ext cx="10374888" cy="707886"/>
          </a:xfrm>
          <a:prstGeom prst="rect">
            <a:avLst/>
          </a:prstGeom>
          <a:solidFill>
            <a:srgbClr val="FFFF00"/>
          </a:solidFill>
          <a:ln>
            <a:noFill/>
          </a:ln>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dirty="0" smtClean="0">
                <a:solidFill>
                  <a:srgbClr val="FF0000"/>
                </a:solidFill>
                <a:latin typeface="Times New Roman" panose="02020603050405020304" pitchFamily="18" charset="0"/>
                <a:cs typeface="Times New Roman" panose="02020603050405020304" pitchFamily="18" charset="0"/>
              </a:rPr>
              <a:t>2/ </a:t>
            </a:r>
            <a:r>
              <a:rPr lang="vi-VN" altLang="en-US" sz="4000" b="1" dirty="0" smtClean="0">
                <a:solidFill>
                  <a:srgbClr val="FF0000"/>
                </a:solidFill>
                <a:latin typeface="Times New Roman" panose="02020603050405020304" pitchFamily="18" charset="0"/>
                <a:cs typeface="Times New Roman" panose="02020603050405020304" pitchFamily="18" charset="0"/>
              </a:rPr>
              <a:t>Mẹ </a:t>
            </a:r>
            <a:r>
              <a:rPr lang="vi-VN" altLang="en-US" sz="4000" b="1" dirty="0">
                <a:solidFill>
                  <a:srgbClr val="FF0000"/>
                </a:solidFill>
                <a:latin typeface="Times New Roman" panose="02020603050405020304" pitchFamily="18" charset="0"/>
                <a:cs typeface="Times New Roman" panose="02020603050405020304" pitchFamily="18" charset="0"/>
              </a:rPr>
              <a:t>Cương nêu lí do phản đối như thế nào?</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8CBFAD86-85FE-46D2-BDAF-5AEDA6B09ECD}"/>
              </a:ext>
            </a:extLst>
          </p:cNvPr>
          <p:cNvSpPr>
            <a:spLocks noChangeArrowheads="1"/>
          </p:cNvSpPr>
          <p:nvPr/>
        </p:nvSpPr>
        <p:spPr bwMode="auto">
          <a:xfrm>
            <a:off x="1149927" y="762001"/>
            <a:ext cx="10266218"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3200" b="1" dirty="0">
                <a:latin typeface="Times New Roman" panose="02020603050405020304" pitchFamily="18" charset="0"/>
                <a:cs typeface="Times New Roman" panose="02020603050405020304" pitchFamily="18" charset="0"/>
              </a:rPr>
              <a:t>Mẹ cho là Cương bị ai xui. Mẹ bảo nhà Cương thuộc dòng dõi quan sang, bố Cương cũng sẽ không chịu cho Cương đi làm nghề thợ rèn vì </a:t>
            </a:r>
            <a:r>
              <a:rPr lang="en-US" altLang="en-US" sz="3200" b="1" dirty="0" err="1">
                <a:latin typeface="Times New Roman" panose="02020603050405020304" pitchFamily="18" charset="0"/>
                <a:cs typeface="Times New Roman" panose="02020603050405020304" pitchFamily="18" charset="0"/>
              </a:rPr>
              <a:t>phải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đầy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tớ</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sợ mất thể diện gia đình. </a:t>
            </a:r>
            <a:endParaRPr lang="en-US" altLang="en-US" sz="3200" b="1" dirty="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 xmlns:a16="http://schemas.microsoft.com/office/drawing/2014/main" id="{CB40D6DE-9D37-4CDF-97ED-E8C7E7E002C4}"/>
              </a:ext>
            </a:extLst>
          </p:cNvPr>
          <p:cNvSpPr>
            <a:spLocks noChangeArrowheads="1"/>
          </p:cNvSpPr>
          <p:nvPr/>
        </p:nvSpPr>
        <p:spPr bwMode="auto">
          <a:xfrm>
            <a:off x="1436689" y="3019426"/>
            <a:ext cx="9348787" cy="708025"/>
          </a:xfrm>
          <a:prstGeom prst="rect">
            <a:avLst/>
          </a:prstGeom>
          <a:solidFill>
            <a:srgbClr val="FFFF00"/>
          </a:solidFill>
          <a:ln>
            <a:noFill/>
          </a:ln>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dirty="0" smtClean="0">
                <a:solidFill>
                  <a:srgbClr val="FF0000"/>
                </a:solidFill>
                <a:latin typeface="Times New Roman" panose="02020603050405020304" pitchFamily="18" charset="0"/>
                <a:cs typeface="Times New Roman" panose="02020603050405020304" pitchFamily="18" charset="0"/>
              </a:rPr>
              <a:t>3/ </a:t>
            </a:r>
            <a:r>
              <a:rPr lang="vi-VN" altLang="en-US" sz="4000" b="1" dirty="0" smtClean="0">
                <a:solidFill>
                  <a:srgbClr val="FF0000"/>
                </a:solidFill>
                <a:latin typeface="Times New Roman" panose="02020603050405020304" pitchFamily="18" charset="0"/>
                <a:cs typeface="Times New Roman" panose="02020603050405020304" pitchFamily="18" charset="0"/>
              </a:rPr>
              <a:t>Cương </a:t>
            </a:r>
            <a:r>
              <a:rPr lang="vi-VN" altLang="en-US" sz="4000" b="1" dirty="0">
                <a:solidFill>
                  <a:srgbClr val="FF0000"/>
                </a:solidFill>
                <a:latin typeface="Times New Roman" panose="02020603050405020304" pitchFamily="18" charset="0"/>
                <a:cs typeface="Times New Roman" panose="02020603050405020304" pitchFamily="18" charset="0"/>
              </a:rPr>
              <a:t>thuyết phục mẹ bằng cách nào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D13147A3-C973-4C50-8631-00AA8B5E0045}"/>
              </a:ext>
            </a:extLst>
          </p:cNvPr>
          <p:cNvSpPr>
            <a:spLocks noChangeArrowheads="1"/>
          </p:cNvSpPr>
          <p:nvPr/>
        </p:nvSpPr>
        <p:spPr bwMode="auto">
          <a:xfrm>
            <a:off x="1320800" y="4009738"/>
            <a:ext cx="9658350"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Cương nghèn nghẹn, nắm lấy tay mẹ. Em nói với mẹ bằng những lời tha thiết: ai cũng phải có một nghề, nghề nào cũng đáng trân trọng, chỉ những ai trộm cắp hay ăn bám mới đáng bị coi thường. </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 xmlns:a16="http://schemas.microsoft.com/office/drawing/2014/main" id="{FFFC4AC2-87AD-433E-A3B7-708EAE4CCBFF}"/>
              </a:ext>
            </a:extLst>
          </p:cNvPr>
          <p:cNvSpPr>
            <a:spLocks noChangeArrowheads="1"/>
          </p:cNvSpPr>
          <p:nvPr/>
        </p:nvSpPr>
        <p:spPr bwMode="auto">
          <a:xfrm>
            <a:off x="2615485" y="552412"/>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 xmlns:a16="http://schemas.microsoft.com/office/drawing/2014/main" id="{AB92AB31-3FD8-43C8-A810-EC4F8B182E06}"/>
              </a:ext>
            </a:extLst>
          </p:cNvPr>
          <p:cNvSpPr txBox="1">
            <a:spLocks noChangeArrowheads="1"/>
          </p:cNvSpPr>
          <p:nvPr/>
        </p:nvSpPr>
        <p:spPr bwMode="auto">
          <a:xfrm>
            <a:off x="4715219" y="111365"/>
            <a:ext cx="2798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 xmlns:a16="http://schemas.microsoft.com/office/drawing/2014/main" id="{2267BE3B-6855-4228-A9E7-E0BA5C1C206B}"/>
              </a:ext>
            </a:extLst>
          </p:cNvPr>
          <p:cNvSpPr txBox="1">
            <a:spLocks noChangeArrowheads="1"/>
          </p:cNvSpPr>
          <p:nvPr/>
        </p:nvSpPr>
        <p:spPr bwMode="auto">
          <a:xfrm>
            <a:off x="5645943" y="111466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 xmlns:a16="http://schemas.microsoft.com/office/drawing/2014/main" id="{5A863435-4F4A-4E1D-9E9D-1FAEEAD2B6BD}"/>
              </a:ext>
            </a:extLst>
          </p:cNvPr>
          <p:cNvSpPr txBox="1"/>
          <p:nvPr/>
        </p:nvSpPr>
        <p:spPr>
          <a:xfrm>
            <a:off x="859596" y="1519664"/>
            <a:ext cx="5155614" cy="461665"/>
          </a:xfrm>
          <a:prstGeom prst="rect">
            <a:avLst/>
          </a:prstGeom>
          <a:noFill/>
        </p:spPr>
        <p:txBody>
          <a:bodyPr wrap="square" rtlCol="0">
            <a:spAutoFit/>
          </a:bodyPr>
          <a:lstStyle/>
          <a:p>
            <a:r>
              <a:rPr lang="vi-VN" sz="2400" b="1" dirty="0"/>
              <a:t>* </a:t>
            </a:r>
            <a:r>
              <a:rPr lang="vi-VN" sz="2400" b="1" dirty="0">
                <a:latin typeface="+mj-lt"/>
              </a:rPr>
              <a:t>Đọc thầm đoạn 2 và tả lời câu hỏi:</a:t>
            </a:r>
            <a:endParaRPr lang="en-US" sz="2400" b="1" dirty="0"/>
          </a:p>
        </p:txBody>
      </p:sp>
      <p:sp>
        <p:nvSpPr>
          <p:cNvPr id="25" name="TextBox 24">
            <a:extLst>
              <a:ext uri="{FF2B5EF4-FFF2-40B4-BE49-F238E27FC236}">
                <a16:creationId xmlns="" xmlns:a16="http://schemas.microsoft.com/office/drawing/2014/main" id="{820977F7-8E91-45C7-BE16-362D6D87CE12}"/>
              </a:ext>
            </a:extLst>
          </p:cNvPr>
          <p:cNvSpPr txBox="1"/>
          <p:nvPr/>
        </p:nvSpPr>
        <p:spPr>
          <a:xfrm>
            <a:off x="160879" y="2124213"/>
            <a:ext cx="11836490" cy="3785652"/>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Mẹ Cương như đã hiểu lòng con. Bà cảm động, xoa đầu Cương và bảo: </a:t>
            </a:r>
          </a:p>
          <a:p>
            <a:pPr marL="342900" indent="-342900">
              <a:buFontTx/>
              <a:buChar char="-"/>
            </a:pPr>
            <a:r>
              <a:rPr lang="vi-VN" sz="2400" dirty="0">
                <a:latin typeface="Times New Roman" panose="02020603050405020304" pitchFamily="18" charset="0"/>
                <a:cs typeface="Times New Roman" panose="02020603050405020304" pitchFamily="18" charset="0"/>
              </a:rPr>
              <a:t>Con muốn giúp mẹ như thế là phải. Nhưng biết thầy có chịu nghe không? Nhà ta tuy nghèo nhưng thuộc dòng dõi quan sang. Không lẽ bây giờ mẹ để con phải làm đầy tớ anh thợ rèn.</a:t>
            </a:r>
          </a:p>
          <a:p>
            <a:r>
              <a:rPr lang="vi-VN" sz="2400" dirty="0">
                <a:latin typeface="Times New Roman" panose="02020603050405020304" pitchFamily="18" charset="0"/>
                <a:cs typeface="Times New Roman" panose="02020603050405020304" pitchFamily="18" charset="0"/>
              </a:rPr>
              <a:t>Cương thấy nghèn nghẹn ở cổ. Em nắm lấy tay mẹ thiết tha:</a:t>
            </a:r>
          </a:p>
          <a:p>
            <a:pPr marL="342900" indent="-342900">
              <a:buFontTx/>
              <a:buChar char="-"/>
            </a:pPr>
            <a:r>
              <a:rPr lang="vi-VN" sz="2400" dirty="0">
                <a:latin typeface="Times New Roman" panose="02020603050405020304" pitchFamily="18" charset="0"/>
                <a:cs typeface="Times New Roman" panose="02020603050405020304" pitchFamily="18" charset="0"/>
              </a:rPr>
              <a:t>Mẹ ơi ! Người ta ai cũng phải có một nghề. Làm ruộng hay buôn bán, làm thầy hay làm thợ đều đáng trọng như nhau. Chỉ những ai ăn bám mới đáng bị coi thường. </a:t>
            </a:r>
          </a:p>
          <a:p>
            <a:r>
              <a:rPr lang="vi-VN" sz="2400" dirty="0">
                <a:latin typeface="Times New Roman" panose="02020603050405020304" pitchFamily="18" charset="0"/>
                <a:cs typeface="Times New Roman" panose="02020603050405020304" pitchFamily="18" charset="0"/>
              </a:rPr>
              <a:t>Bất giác, em lại nhớ đến ba người thợ nhễ nhại mồ hôi mà vui vẻ bên tiếng bể thổi “ phì phào”, tiếng búa con, búa lớn theo nhau đập “ cúc cắc” và những tàn lửa hồng, bắn tóe lên như khi đốt cây bông</a:t>
            </a:r>
          </a:p>
          <a:p>
            <a:r>
              <a:rPr lang="vi-VN" sz="2400" dirty="0">
                <a:latin typeface="Times New Roman" panose="02020603050405020304" pitchFamily="18" charset="0"/>
                <a:cs typeface="Times New Roman" panose="02020603050405020304" pitchFamily="18" charset="0"/>
              </a:rPr>
              <a:t>                                                                                         Theo Nam Cao</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D5708691-7C1E-4208-840F-39B6846F8F6C}"/>
              </a:ext>
            </a:extLst>
          </p:cNvPr>
          <p:cNvSpPr txBox="1"/>
          <p:nvPr/>
        </p:nvSpPr>
        <p:spPr>
          <a:xfrm>
            <a:off x="356212" y="6013170"/>
            <a:ext cx="11479576" cy="584775"/>
          </a:xfrm>
          <a:prstGeom prst="rect">
            <a:avLst/>
          </a:prstGeom>
          <a:solidFill>
            <a:srgbClr val="FFFF00"/>
          </a:solidFill>
        </p:spPr>
        <p:txBody>
          <a:bodyPr wrap="square" rtlCol="0">
            <a:spAutoFit/>
          </a:bodyPr>
          <a:lstStyle/>
          <a:p>
            <a:r>
              <a:rPr lang="vi-VN" altLang="en-US" sz="3200" b="1" dirty="0">
                <a:solidFill>
                  <a:srgbClr val="FF0000"/>
                </a:solidFill>
                <a:latin typeface="+mj-lt"/>
              </a:rPr>
              <a:t>         Ý 2 : Cương thuyết phục mẹ để mẹ hiểu và đồng ý với em. </a:t>
            </a:r>
            <a:endParaRPr lang="en-US" sz="3200" dirty="0">
              <a:solidFill>
                <a:srgbClr val="FF0000"/>
              </a:solidFill>
              <a:latin typeface="+mj-lt"/>
            </a:endParaRPr>
          </a:p>
        </p:txBody>
      </p:sp>
      <p:sp>
        <p:nvSpPr>
          <p:cNvPr id="4" name="Cloud Callout 3"/>
          <p:cNvSpPr/>
          <p:nvPr/>
        </p:nvSpPr>
        <p:spPr>
          <a:xfrm>
            <a:off x="7513504" y="2707006"/>
            <a:ext cx="4322284" cy="2452254"/>
          </a:xfrm>
          <a:prstGeom prst="cloudCallou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Nội</a:t>
            </a:r>
            <a:r>
              <a:rPr lang="en-US" sz="3600" dirty="0" smtClean="0">
                <a:solidFill>
                  <a:schemeClr val="tx1"/>
                </a:solidFill>
                <a:latin typeface="Times New Roman" pitchFamily="18" charset="0"/>
                <a:cs typeface="Times New Roman" pitchFamily="18" charset="0"/>
              </a:rPr>
              <a:t> dung </a:t>
            </a:r>
            <a:r>
              <a:rPr lang="en-US" sz="3600" dirty="0" err="1" smtClean="0">
                <a:solidFill>
                  <a:schemeClr val="tx1"/>
                </a:solidFill>
                <a:latin typeface="Times New Roman" pitchFamily="18" charset="0"/>
                <a:cs typeface="Times New Roman" pitchFamily="18" charset="0"/>
              </a:rPr>
              <a:t>chính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đoạn</a:t>
            </a:r>
            <a:r>
              <a:rPr lang="en-US" sz="3600" dirty="0" smtClean="0">
                <a:solidFill>
                  <a:schemeClr val="tx1"/>
                </a:solidFill>
                <a:latin typeface="Times New Roman" pitchFamily="18" charset="0"/>
                <a:cs typeface="Times New Roman" pitchFamily="18" charset="0"/>
              </a:rPr>
              <a:t> 2 </a:t>
            </a:r>
            <a:r>
              <a:rPr lang="en-US" sz="3600" dirty="0" err="1" smtClean="0">
                <a:solidFill>
                  <a:schemeClr val="tx1"/>
                </a:solidFill>
                <a:latin typeface="Times New Roman" pitchFamily="18" charset="0"/>
                <a:cs typeface="Times New Roman" pitchFamily="18" charset="0"/>
              </a:rPr>
              <a:t>là</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gì</a:t>
            </a:r>
            <a:r>
              <a:rPr lang="en-US" sz="3600"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27771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106" name="Rectangle 3">
            <a:extLst>
              <a:ext uri="{FF2B5EF4-FFF2-40B4-BE49-F238E27FC236}">
                <a16:creationId xmlns="" xmlns:a16="http://schemas.microsoft.com/office/drawing/2014/main" id="{892F14DF-4F68-4AAD-9A15-CB178D284D78}"/>
              </a:ext>
            </a:extLst>
          </p:cNvPr>
          <p:cNvSpPr>
            <a:spLocks noChangeArrowheads="1"/>
          </p:cNvSpPr>
          <p:nvPr/>
        </p:nvSpPr>
        <p:spPr bwMode="auto">
          <a:xfrm>
            <a:off x="1390650" y="19194"/>
            <a:ext cx="9353550" cy="646113"/>
          </a:xfrm>
          <a:prstGeom prst="rect">
            <a:avLst/>
          </a:prstGeom>
          <a:solidFill>
            <a:srgbClr val="FFFF00"/>
          </a:solidFill>
          <a:ln>
            <a:noFill/>
          </a:ln>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b="1" dirty="0" smtClean="0">
                <a:solidFill>
                  <a:srgbClr val="FF0000"/>
                </a:solidFill>
                <a:latin typeface="Times New Roman" panose="02020603050405020304" pitchFamily="18" charset="0"/>
                <a:cs typeface="Times New Roman" panose="02020603050405020304" pitchFamily="18" charset="0"/>
              </a:rPr>
              <a:t>4/ </a:t>
            </a:r>
            <a:r>
              <a:rPr lang="en-US" altLang="en-US" b="1" dirty="0" err="1" smtClean="0">
                <a:solidFill>
                  <a:srgbClr val="FF0000"/>
                </a:solidFill>
                <a:latin typeface="Times New Roman" panose="02020603050405020304" pitchFamily="18" charset="0"/>
                <a:cs typeface="Times New Roman" panose="02020603050405020304" pitchFamily="18" charset="0"/>
              </a:rPr>
              <a:t>Nhận</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xét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trò</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chuyện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hai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mẹ</a:t>
            </a:r>
            <a:r>
              <a:rPr lang="en-US" altLang="en-US" b="1" dirty="0">
                <a:solidFill>
                  <a:srgbClr val="FF0000"/>
                </a:solidFill>
                <a:latin typeface="Times New Roman" panose="02020603050405020304" pitchFamily="18" charset="0"/>
                <a:cs typeface="Times New Roman" panose="02020603050405020304" pitchFamily="18" charset="0"/>
              </a:rPr>
              <a:t> con:</a:t>
            </a:r>
            <a:r>
              <a:rPr lang="vi-VN" altLang="en-US" b="1" dirty="0">
                <a:solidFill>
                  <a:srgbClr val="FF0000"/>
                </a:solidFill>
                <a:latin typeface="Times New Roman" panose="02020603050405020304" pitchFamily="18" charset="0"/>
                <a:cs typeface="Times New Roman" panose="02020603050405020304" pitchFamily="18" charset="0"/>
              </a:rPr>
              <a:t> </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7107" name="Rectangle 4">
            <a:extLst>
              <a:ext uri="{FF2B5EF4-FFF2-40B4-BE49-F238E27FC236}">
                <a16:creationId xmlns="" xmlns:a16="http://schemas.microsoft.com/office/drawing/2014/main" id="{C9784FAF-8956-4F17-8519-7E65B13E15F7}"/>
              </a:ext>
            </a:extLst>
          </p:cNvPr>
          <p:cNvSpPr>
            <a:spLocks noChangeArrowheads="1"/>
          </p:cNvSpPr>
          <p:nvPr/>
        </p:nvSpPr>
        <p:spPr bwMode="auto">
          <a:xfrm>
            <a:off x="1638301" y="536432"/>
            <a:ext cx="681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AutoNum type="alphaLcParenR"/>
            </a:pPr>
            <a:r>
              <a:rPr lang="en-US" altLang="en-US" b="1" dirty="0" err="1">
                <a:solidFill>
                  <a:srgbClr val="0000FF"/>
                </a:solidFill>
                <a:latin typeface="Times New Roman" panose="02020603050405020304" pitchFamily="18" charset="0"/>
                <a:cs typeface="Times New Roman" panose="02020603050405020304" pitchFamily="18" charset="0"/>
              </a:rPr>
              <a:t>Cách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xưng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hô</a:t>
            </a:r>
            <a:r>
              <a:rPr lang="en-US" altLang="en-US" b="1" dirty="0">
                <a:solidFill>
                  <a:srgbClr val="0000FF"/>
                </a:solidFill>
                <a:latin typeface="Times New Roman" panose="02020603050405020304" pitchFamily="18" charset="0"/>
                <a:cs typeface="Times New Roman" panose="02020603050405020304" pitchFamily="18" charset="0"/>
              </a:rPr>
              <a:t>.</a:t>
            </a:r>
          </a:p>
          <a:p>
            <a:pPr eaLnBrk="1" hangingPunct="1">
              <a:buFontTx/>
              <a:buAutoNum type="alphaLcParenR"/>
            </a:pPr>
            <a:r>
              <a:rPr lang="en-US" altLang="en-US" b="1" dirty="0" err="1">
                <a:solidFill>
                  <a:srgbClr val="0000FF"/>
                </a:solidFill>
                <a:latin typeface="Times New Roman" panose="02020603050405020304" pitchFamily="18" charset="0"/>
                <a:cs typeface="Times New Roman" panose="02020603050405020304" pitchFamily="18" charset="0"/>
              </a:rPr>
              <a:t>Cử</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chỉ</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lúc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trò</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chuyện</a:t>
            </a:r>
            <a:r>
              <a:rPr lang="en-US" altLang="en-US" b="1" dirty="0">
                <a:solidFill>
                  <a:srgbClr val="0000FF"/>
                </a:solidFill>
                <a:latin typeface="Times New Roman" panose="02020603050405020304" pitchFamily="18" charset="0"/>
                <a:cs typeface="Times New Roman" panose="02020603050405020304" pitchFamily="18" charset="0"/>
              </a:rPr>
              <a:t>.</a:t>
            </a:r>
            <a:r>
              <a:rPr lang="vi-VN" altLang="en-US" b="1" dirty="0">
                <a:solidFill>
                  <a:srgbClr val="0000FF"/>
                </a:solidFill>
                <a:latin typeface="Times New Roman" panose="02020603050405020304" pitchFamily="18" charset="0"/>
                <a:cs typeface="Times New Roman" panose="02020603050405020304" pitchFamily="18" charset="0"/>
              </a:rPr>
              <a:t> </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1F9F9716-6A89-4311-91BA-E1482BA4335B}"/>
              </a:ext>
            </a:extLst>
          </p:cNvPr>
          <p:cNvSpPr>
            <a:spLocks noChangeArrowheads="1"/>
          </p:cNvSpPr>
          <p:nvPr/>
        </p:nvSpPr>
        <p:spPr bwMode="auto">
          <a:xfrm>
            <a:off x="1314450" y="1693864"/>
            <a:ext cx="9563100" cy="2554287"/>
          </a:xfrm>
          <a:prstGeom prst="rect">
            <a:avLst/>
          </a:prstGeom>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en-US" sz="3200" b="1" dirty="0">
                <a:latin typeface="Times New Roman" panose="02020603050405020304" pitchFamily="18" charset="0"/>
                <a:cs typeface="Times New Roman" panose="02020603050405020304" pitchFamily="18" charset="0"/>
              </a:rPr>
              <a:t>* Cách xưng hô đúng theo thứ bậc trên dưới trong gia đình. Cương xưng hô với mẹ lễ phép, kính trọng. Mẹ Cương xưng mẹ gọi con rất dịu dàng, âu yếm. Qua cách xưng hô em thấy tình cảm mẹ con rất thắm thiết, thân ái.</a:t>
            </a:r>
            <a:endParaRPr lang="en-US" altLang="en-US"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4852BEBD-6102-4F96-A009-8905C0A32DE1}"/>
              </a:ext>
            </a:extLst>
          </p:cNvPr>
          <p:cNvSpPr>
            <a:spLocks noChangeArrowheads="1"/>
          </p:cNvSpPr>
          <p:nvPr/>
        </p:nvSpPr>
        <p:spPr bwMode="auto">
          <a:xfrm>
            <a:off x="1352550" y="4530725"/>
            <a:ext cx="9563100" cy="1570038"/>
          </a:xfrm>
          <a:prstGeom prst="rect">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en-US" sz="3200" b="1" dirty="0">
                <a:latin typeface="Times New Roman" panose="02020603050405020304" pitchFamily="18" charset="0"/>
                <a:cs typeface="Times New Roman" panose="02020603050405020304" pitchFamily="18" charset="0"/>
              </a:rPr>
              <a:t>Cử chỉ trong lúc trò chuyện: thân mật, tình cảm. Mẹ xoa đầu Cương khi thấy Cương biết thương mẹ, Cương nói thiết tha khi mẹ nêu lí do phản đối.</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grpSp>
        <p:nvGrpSpPr>
          <p:cNvPr id="4" name="组合 3"/>
          <p:cNvGrpSpPr/>
          <p:nvPr/>
        </p:nvGrpSpPr>
        <p:grpSpPr>
          <a:xfrm>
            <a:off x="627447" y="4374097"/>
            <a:ext cx="3569975" cy="1614346"/>
            <a:chOff x="627447" y="4731658"/>
            <a:chExt cx="3569975" cy="1614346"/>
          </a:xfrm>
        </p:grpSpPr>
        <p:sp>
          <p:nvSpPr>
            <p:cNvPr id="5" name="Rectangle 92"/>
            <p:cNvSpPr/>
            <p:nvPr/>
          </p:nvSpPr>
          <p:spPr>
            <a:xfrm>
              <a:off x="627447" y="4731658"/>
              <a:ext cx="3569975"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101"/>
            <p:cNvSpPr txBox="1"/>
            <p:nvPr/>
          </p:nvSpPr>
          <p:spPr>
            <a:xfrm>
              <a:off x="920841" y="5230453"/>
              <a:ext cx="3069317" cy="568874"/>
            </a:xfrm>
            <a:prstGeom prst="rect">
              <a:avLst/>
            </a:prstGeom>
            <a:noFill/>
          </p:spPr>
          <p:txBody>
            <a:bodyPr wrap="square" lIns="0" tIns="0" rIns="0" bIns="0" rtlCol="0">
              <a:spAutoFit/>
            </a:bodyPr>
            <a:lstStyle/>
            <a:p>
              <a:pPr algn="ctr">
                <a:lnSpc>
                  <a:spcPct val="150000"/>
                </a:lnSpc>
              </a:pPr>
              <a:r>
                <a:rPr lang="vi-VN" altLang="zh-CN"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KHỞI ĐỘNG</a:t>
              </a:r>
              <a:endParaRPr lang="en-US" altLang="zh-CN"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TextBox 102"/>
            <p:cNvSpPr txBox="1"/>
            <p:nvPr/>
          </p:nvSpPr>
          <p:spPr>
            <a:xfrm>
              <a:off x="1362930" y="4895316"/>
              <a:ext cx="1990124"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1</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grpSp>
        <p:nvGrpSpPr>
          <p:cNvPr id="8" name="组合 7"/>
          <p:cNvGrpSpPr/>
          <p:nvPr/>
        </p:nvGrpSpPr>
        <p:grpSpPr>
          <a:xfrm>
            <a:off x="4293748" y="4374097"/>
            <a:ext cx="3577843" cy="1614346"/>
            <a:chOff x="4293748" y="4731658"/>
            <a:chExt cx="3577843" cy="1614346"/>
          </a:xfrm>
        </p:grpSpPr>
        <p:sp>
          <p:nvSpPr>
            <p:cNvPr id="9" name="Rectangle 93"/>
            <p:cNvSpPr/>
            <p:nvPr/>
          </p:nvSpPr>
          <p:spPr>
            <a:xfrm>
              <a:off x="4293748" y="4731658"/>
              <a:ext cx="3577843"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03"/>
            <p:cNvSpPr txBox="1"/>
            <p:nvPr/>
          </p:nvSpPr>
          <p:spPr>
            <a:xfrm>
              <a:off x="4313137" y="5230453"/>
              <a:ext cx="3449267" cy="1107996"/>
            </a:xfrm>
            <a:prstGeom prst="rect">
              <a:avLst/>
            </a:prstGeom>
            <a:noFill/>
          </p:spPr>
          <p:txBody>
            <a:bodyPr wrap="square" lIns="0" tIns="0" rIns="0" bIns="0" rtlCol="0">
              <a:spAutoFit/>
            </a:bodyPr>
            <a:lstStyle/>
            <a:p>
              <a:pPr algn="ctr">
                <a:lnSpc>
                  <a:spcPct val="150000"/>
                </a:lnSpc>
              </a:pPr>
              <a:r>
                <a:rPr lang="vi-VN" altLang="zh-CN" sz="2400" b="1" dirty="0">
                  <a:solidFill>
                    <a:srgbClr val="FFC000"/>
                  </a:solidFill>
                  <a:latin typeface="+mj-lt"/>
                  <a:ea typeface="微软雅黑" panose="020B0503020204020204" pitchFamily="34" charset="-122"/>
                  <a:cs typeface="+mn-ea"/>
                  <a:sym typeface="Arial" panose="020B0604020202020204" pitchFamily="34" charset="0"/>
                </a:rPr>
                <a:t>KHÁM PHÁ</a:t>
              </a:r>
            </a:p>
            <a:p>
              <a:pPr algn="ctr">
                <a:lnSpc>
                  <a:spcPct val="150000"/>
                </a:lnSpc>
              </a:pPr>
              <a:r>
                <a:rPr lang="vi-VN" altLang="zh-CN" sz="2400" b="1" dirty="0">
                  <a:solidFill>
                    <a:srgbClr val="FFC000"/>
                  </a:solidFill>
                  <a:latin typeface="+mj-lt"/>
                  <a:ea typeface="微软雅黑" panose="020B0503020204020204" pitchFamily="34" charset="-122"/>
                  <a:cs typeface="+mn-ea"/>
                  <a:sym typeface="Arial" panose="020B0604020202020204" pitchFamily="34" charset="0"/>
                </a:rPr>
                <a:t> VÀ LUYỆN TẬP</a:t>
              </a:r>
              <a:endParaRPr lang="en-US" altLang="zh-CN" sz="2400" b="1" dirty="0">
                <a:solidFill>
                  <a:srgbClr val="FFC000"/>
                </a:solidFill>
                <a:latin typeface="+mj-lt"/>
                <a:ea typeface="微软雅黑" panose="020B0503020204020204" pitchFamily="34" charset="-122"/>
                <a:cs typeface="+mn-ea"/>
                <a:sym typeface="Arial" panose="020B0604020202020204" pitchFamily="34" charset="0"/>
              </a:endParaRPr>
            </a:p>
          </p:txBody>
        </p:sp>
        <p:sp>
          <p:nvSpPr>
            <p:cNvPr id="11" name="TextBox 104"/>
            <p:cNvSpPr txBox="1"/>
            <p:nvPr/>
          </p:nvSpPr>
          <p:spPr>
            <a:xfrm>
              <a:off x="5041427" y="4895316"/>
              <a:ext cx="2077303"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2</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grpSp>
        <p:nvGrpSpPr>
          <p:cNvPr id="12" name="组合 11"/>
          <p:cNvGrpSpPr/>
          <p:nvPr/>
        </p:nvGrpSpPr>
        <p:grpSpPr>
          <a:xfrm>
            <a:off x="8007575" y="4374097"/>
            <a:ext cx="3565709" cy="1614346"/>
            <a:chOff x="8007575" y="4731658"/>
            <a:chExt cx="3565709" cy="1614346"/>
          </a:xfrm>
        </p:grpSpPr>
        <p:sp>
          <p:nvSpPr>
            <p:cNvPr id="13" name="Rectangle 94"/>
            <p:cNvSpPr/>
            <p:nvPr/>
          </p:nvSpPr>
          <p:spPr>
            <a:xfrm>
              <a:off x="8007575" y="4731658"/>
              <a:ext cx="3565709"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05"/>
            <p:cNvSpPr txBox="1"/>
            <p:nvPr/>
          </p:nvSpPr>
          <p:spPr>
            <a:xfrm>
              <a:off x="8007576" y="5230453"/>
              <a:ext cx="3518518" cy="1041632"/>
            </a:xfrm>
            <a:prstGeom prst="rect">
              <a:avLst/>
            </a:prstGeom>
            <a:noFill/>
          </p:spPr>
          <p:txBody>
            <a:bodyPr wrap="square" lIns="0" tIns="0" rIns="0" bIns="0" rtlCol="0">
              <a:spAutoFit/>
            </a:bodyPr>
            <a:lstStyle/>
            <a:p>
              <a:pPr algn="ctr">
                <a:lnSpc>
                  <a:spcPct val="150000"/>
                </a:lnSpc>
              </a:pPr>
              <a:r>
                <a:rPr lang="vi-VN"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CỦNG CỐ </a:t>
              </a:r>
            </a:p>
            <a:p>
              <a:pPr algn="ctr">
                <a:lnSpc>
                  <a:spcPct val="150000"/>
                </a:lnSpc>
              </a:pPr>
              <a:r>
                <a:rPr lang="vi-VN"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VÀ NỐI TIẾP</a:t>
              </a:r>
              <a:endParaRPr lang="en-US"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TextBox 106"/>
            <p:cNvSpPr txBox="1"/>
            <p:nvPr/>
          </p:nvSpPr>
          <p:spPr>
            <a:xfrm>
              <a:off x="8741013" y="4895316"/>
              <a:ext cx="2047172"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3</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sp>
        <p:nvSpPr>
          <p:cNvPr id="16" name="矩形 15"/>
          <p:cNvSpPr/>
          <p:nvPr/>
        </p:nvSpPr>
        <p:spPr>
          <a:xfrm>
            <a:off x="634061" y="1021464"/>
            <a:ext cx="3533881" cy="3251032"/>
          </a:xfrm>
          <a:prstGeom prst="rect">
            <a:avLst/>
          </a:prstGeom>
          <a:blipFill>
            <a:blip r:embed="rId4"/>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
        <p:nvSpPr>
          <p:cNvPr id="17" name="矩形 16"/>
          <p:cNvSpPr/>
          <p:nvPr/>
        </p:nvSpPr>
        <p:spPr>
          <a:xfrm>
            <a:off x="4313137" y="1021464"/>
            <a:ext cx="3533881" cy="3251032"/>
          </a:xfrm>
          <a:prstGeom prst="rect">
            <a:avLst/>
          </a:prstGeom>
          <a:blipFill>
            <a:blip r:embed="rId5"/>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
        <p:nvSpPr>
          <p:cNvPr id="18" name="矩形 17"/>
          <p:cNvSpPr/>
          <p:nvPr/>
        </p:nvSpPr>
        <p:spPr>
          <a:xfrm>
            <a:off x="7992213" y="1021464"/>
            <a:ext cx="3533881" cy="3251032"/>
          </a:xfrm>
          <a:prstGeom prst="rect">
            <a:avLst/>
          </a:prstGeom>
          <a:blipFill>
            <a:blip r:embed="rId6"/>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Tree>
    <p:extLst>
      <p:ext uri="{BB962C8B-B14F-4D97-AF65-F5344CB8AC3E}">
        <p14:creationId xmlns:p14="http://schemas.microsoft.com/office/powerpoint/2010/main" val="23319340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 xmlns:a16="http://schemas.microsoft.com/office/drawing/2014/main" id="{1CC464F1-ECF1-409B-A2E9-B8FF8D8D6AEA}"/>
              </a:ext>
            </a:extLst>
          </p:cNvPr>
          <p:cNvSpPr txBox="1">
            <a:spLocks noChangeArrowheads="1"/>
          </p:cNvSpPr>
          <p:nvPr/>
        </p:nvSpPr>
        <p:spPr bwMode="auto">
          <a:xfrm>
            <a:off x="1454227" y="2801362"/>
            <a:ext cx="9066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Nội dung chính của bài tập đọc là gì?</a:t>
            </a:r>
            <a:endParaRPr lang="en-US" altLang="en-US" sz="36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3294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 xmlns:a16="http://schemas.microsoft.com/office/drawing/2014/main" id="{1CC464F1-ECF1-409B-A2E9-B8FF8D8D6AEA}"/>
              </a:ext>
            </a:extLst>
          </p:cNvPr>
          <p:cNvSpPr txBox="1">
            <a:spLocks noChangeArrowheads="1"/>
          </p:cNvSpPr>
          <p:nvPr/>
        </p:nvSpPr>
        <p:spPr bwMode="auto">
          <a:xfrm>
            <a:off x="1454227" y="2801362"/>
            <a:ext cx="90668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Nội dung</a:t>
            </a:r>
            <a:r>
              <a:rPr lang="vi-VN" altLang="en-US" sz="3600" b="1" dirty="0">
                <a:solidFill>
                  <a:srgbClr val="FFC000"/>
                </a:solidFill>
                <a:latin typeface="Times New Roman" panose="02020603050405020304" pitchFamily="18" charset="0"/>
                <a:cs typeface="Times New Roman" panose="02020603050405020304" pitchFamily="18" charset="0"/>
              </a:rPr>
              <a:t>: </a:t>
            </a:r>
            <a:r>
              <a:rPr lang="vi-VN" altLang="en-US" sz="3600" b="1" dirty="0">
                <a:solidFill>
                  <a:schemeClr val="accent4"/>
                </a:solidFill>
                <a:latin typeface="Times New Roman" panose="02020603050405020304" pitchFamily="18" charset="0"/>
                <a:cs typeface="Times New Roman" panose="02020603050405020304" pitchFamily="18" charset="0"/>
              </a:rPr>
              <a:t>Cương ước mơ trở thành thợ rèn để kiếm sống </a:t>
            </a:r>
            <a:r>
              <a:rPr lang="en-US" altLang="en-US" sz="3600" b="1" dirty="0" err="1">
                <a:solidFill>
                  <a:schemeClr val="accent4"/>
                </a:solidFill>
                <a:latin typeface="Times New Roman" panose="02020603050405020304" pitchFamily="18" charset="0"/>
                <a:cs typeface="Times New Roman" panose="02020603050405020304" pitchFamily="18" charset="0"/>
              </a:rPr>
              <a:t>nên</a:t>
            </a:r>
            <a:r>
              <a:rPr lang="en-US" altLang="en-US" sz="3600" b="1" dirty="0">
                <a:solidFill>
                  <a:schemeClr val="accent4"/>
                </a:solidFill>
                <a:latin typeface="Times New Roman" panose="02020603050405020304" pitchFamily="18" charset="0"/>
                <a:cs typeface="Times New Roman" panose="02020603050405020304" pitchFamily="18" charset="0"/>
              </a:rPr>
              <a:t> </a:t>
            </a:r>
            <a:r>
              <a:rPr lang="en-US" altLang="en-US" sz="3600" b="1" dirty="0" err="1">
                <a:solidFill>
                  <a:schemeClr val="accent4"/>
                </a:solidFill>
                <a:latin typeface="Times New Roman" panose="02020603050405020304" pitchFamily="18" charset="0"/>
                <a:cs typeface="Times New Roman" panose="02020603050405020304" pitchFamily="18" charset="0"/>
              </a:rPr>
              <a:t>đã</a:t>
            </a:r>
            <a:r>
              <a:rPr lang="en-US" altLang="en-US" sz="3600" b="1" dirty="0">
                <a:solidFill>
                  <a:schemeClr val="accent4"/>
                </a:solidFill>
                <a:latin typeface="Times New Roman" panose="02020603050405020304" pitchFamily="18" charset="0"/>
                <a:cs typeface="Times New Roman" panose="02020603050405020304" pitchFamily="18" charset="0"/>
              </a:rPr>
              <a:t> </a:t>
            </a:r>
            <a:r>
              <a:rPr lang="vi-VN" altLang="en-US" sz="3600" b="1" dirty="0">
                <a:solidFill>
                  <a:schemeClr val="accent4"/>
                </a:solidFill>
                <a:latin typeface="Times New Roman" panose="02020603050405020304" pitchFamily="18" charset="0"/>
                <a:cs typeface="Times New Roman" panose="02020603050405020304" pitchFamily="18" charset="0"/>
              </a:rPr>
              <a:t>thuyết phục mẹ </a:t>
            </a:r>
            <a:r>
              <a:rPr lang="en-US" altLang="en-US" sz="3600" b="1" dirty="0" err="1">
                <a:solidFill>
                  <a:schemeClr val="accent4"/>
                </a:solidFill>
                <a:latin typeface="Times New Roman" panose="02020603050405020304" pitchFamily="18" charset="0"/>
                <a:cs typeface="Times New Roman" panose="02020603050405020304" pitchFamily="18" charset="0"/>
              </a:rPr>
              <a:t>để</a:t>
            </a:r>
            <a:r>
              <a:rPr lang="en-US" altLang="en-US" sz="3600" b="1" dirty="0">
                <a:solidFill>
                  <a:schemeClr val="accent4"/>
                </a:solidFill>
                <a:latin typeface="Times New Roman" panose="02020603050405020304" pitchFamily="18" charset="0"/>
                <a:cs typeface="Times New Roman" panose="02020603050405020304" pitchFamily="18" charset="0"/>
              </a:rPr>
              <a:t> </a:t>
            </a:r>
            <a:r>
              <a:rPr lang="en-US" altLang="en-US" sz="3600" b="1" dirty="0" err="1">
                <a:solidFill>
                  <a:schemeClr val="accent4"/>
                </a:solidFill>
                <a:latin typeface="Times New Roman" panose="02020603050405020304" pitchFamily="18" charset="0"/>
                <a:cs typeface="Times New Roman" panose="02020603050405020304" pitchFamily="18" charset="0"/>
              </a:rPr>
              <a:t>mẹ</a:t>
            </a:r>
            <a:r>
              <a:rPr lang="en-US" altLang="en-US" sz="3600" b="1" dirty="0">
                <a:solidFill>
                  <a:schemeClr val="accent4"/>
                </a:solidFill>
                <a:latin typeface="Times New Roman" panose="02020603050405020304" pitchFamily="18" charset="0"/>
                <a:cs typeface="Times New Roman" panose="02020603050405020304" pitchFamily="18" charset="0"/>
              </a:rPr>
              <a:t> </a:t>
            </a:r>
            <a:r>
              <a:rPr lang="en-US" altLang="en-US" sz="3600" b="1" dirty="0" err="1">
                <a:solidFill>
                  <a:schemeClr val="accent4"/>
                </a:solidFill>
                <a:latin typeface="Times New Roman" panose="02020603050405020304" pitchFamily="18" charset="0"/>
                <a:cs typeface="Times New Roman" panose="02020603050405020304" pitchFamily="18" charset="0"/>
              </a:rPr>
              <a:t>thấy</a:t>
            </a:r>
            <a:r>
              <a:rPr lang="vi-VN" altLang="en-US" sz="3600" b="1" dirty="0">
                <a:solidFill>
                  <a:schemeClr val="accent4"/>
                </a:solidFill>
                <a:latin typeface="Times New Roman" panose="02020603050405020304" pitchFamily="18" charset="0"/>
                <a:cs typeface="Times New Roman" panose="02020603050405020304" pitchFamily="18" charset="0"/>
              </a:rPr>
              <a:t> </a:t>
            </a:r>
            <a:r>
              <a:rPr lang="en-US" altLang="en-US" sz="3600" b="1" dirty="0">
                <a:solidFill>
                  <a:schemeClr val="accent4"/>
                </a:solidFill>
                <a:latin typeface="Times New Roman" panose="02020603050405020304" pitchFamily="18" charset="0"/>
                <a:cs typeface="Times New Roman" panose="02020603050405020304" pitchFamily="18" charset="0"/>
              </a:rPr>
              <a:t>n</a:t>
            </a:r>
            <a:r>
              <a:rPr lang="vi-VN" altLang="en-US" sz="3600" b="1" dirty="0">
                <a:solidFill>
                  <a:schemeClr val="accent4"/>
                </a:solidFill>
                <a:latin typeface="Times New Roman" panose="02020603050405020304" pitchFamily="18" charset="0"/>
                <a:cs typeface="Times New Roman" panose="02020603050405020304" pitchFamily="18" charset="0"/>
              </a:rPr>
              <a:t>ghề nghiệp nào cũng đáng </a:t>
            </a:r>
            <a:r>
              <a:rPr lang="vi-VN" altLang="en-US" sz="3600" b="1" dirty="0" smtClean="0">
                <a:solidFill>
                  <a:schemeClr val="accent4"/>
                </a:solidFill>
                <a:latin typeface="Times New Roman" panose="02020603050405020304" pitchFamily="18" charset="0"/>
                <a:cs typeface="Times New Roman" panose="02020603050405020304" pitchFamily="18" charset="0"/>
              </a:rPr>
              <a:t>quý</a:t>
            </a:r>
            <a:r>
              <a:rPr lang="en-US" altLang="en-US" sz="3600" b="1" dirty="0">
                <a:solidFill>
                  <a:schemeClr val="accent4"/>
                </a:solidFill>
                <a:latin typeface="Times New Roman" panose="02020603050405020304" pitchFamily="18" charset="0"/>
                <a:cs typeface="Times New Roman" panose="02020603050405020304" pitchFamily="18" charset="0"/>
              </a:rPr>
              <a:t>.</a:t>
            </a:r>
            <a:endParaRPr lang="en-US" altLang="en-US" sz="3600" b="1" i="1"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056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EE9A15A-A859-4EC9-9954-7DC38B54D867}"/>
              </a:ext>
            </a:extLst>
          </p:cNvPr>
          <p:cNvSpPr/>
          <p:nvPr/>
        </p:nvSpPr>
        <p:spPr>
          <a:xfrm>
            <a:off x="3964026" y="963376"/>
            <a:ext cx="3765608" cy="1124103"/>
          </a:xfrm>
          <a:prstGeom prst="rect">
            <a:avLst/>
          </a:prstGeom>
          <a:noFill/>
        </p:spPr>
        <p:txBody>
          <a:bodyPr wrap="none" lIns="92151" tIns="46076" rIns="92151" bIns="46076">
            <a:spAutoFit/>
          </a:bodyPr>
          <a:lstStyle/>
          <a:p>
            <a:pPr algn="ctr" defTabSz="921516"/>
            <a:r>
              <a:rPr lang="en-US" sz="6700" b="1"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DẶN DÒ </a:t>
            </a:r>
            <a:endParaRPr lang="en-US" sz="67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327775" y="2087479"/>
            <a:ext cx="7813964" cy="1938992"/>
          </a:xfrm>
          <a:prstGeom prst="rect">
            <a:avLst/>
          </a:prstGeom>
          <a:noFill/>
        </p:spPr>
        <p:txBody>
          <a:bodyPr wrap="square" rtlCol="0">
            <a:spAutoFit/>
          </a:bodyPr>
          <a:lstStyle/>
          <a:p>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Luyện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lại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Tập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Thưa</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chuyện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với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mẹ</a:t>
            </a:r>
            <a:r>
              <a:rPr lang="en-US" sz="4000" dirty="0" smtClean="0">
                <a:solidFill>
                  <a:srgbClr val="002060"/>
                </a:solidFill>
                <a:latin typeface="Times New Roman" pitchFamily="18" charset="0"/>
                <a:cs typeface="Times New Roman" pitchFamily="18" charset="0"/>
              </a:rPr>
              <a:t>. </a:t>
            </a:r>
          </a:p>
          <a:p>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Chuẩn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bị</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tập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tiếp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theo.</a:t>
            </a:r>
            <a:r>
              <a:rPr lang="en-US" sz="4000" dirty="0" smtClean="0">
                <a:solidFill>
                  <a:srgbClr val="002060"/>
                </a:solidFill>
                <a:latin typeface="Times New Roman" pitchFamily="18" charset="0"/>
                <a:cs typeface="Times New Roman" pitchFamily="18" charset="0"/>
              </a:rPr>
              <a:t> </a:t>
            </a:r>
            <a:endParaRPr lang="en-US" sz="4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29100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EE9A15A-A859-4EC9-9954-7DC38B54D867}"/>
              </a:ext>
            </a:extLst>
          </p:cNvPr>
          <p:cNvSpPr/>
          <p:nvPr/>
        </p:nvSpPr>
        <p:spPr>
          <a:xfrm>
            <a:off x="2973236" y="1909298"/>
            <a:ext cx="6606153" cy="2155167"/>
          </a:xfrm>
          <a:prstGeom prst="rect">
            <a:avLst/>
          </a:prstGeom>
          <a:noFill/>
        </p:spPr>
        <p:txBody>
          <a:bodyPr wrap="none" lIns="92151" tIns="46076" rIns="92151" bIns="46076">
            <a:spAutoFit/>
          </a:bodyPr>
          <a:lstStyle/>
          <a:p>
            <a:pPr algn="ctr" defTabSz="921516"/>
            <a:r>
              <a:rPr lang="en-US" sz="67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CHÚC CÁC EM </a:t>
            </a:r>
          </a:p>
          <a:p>
            <a:pPr algn="ctr" defTabSz="921516"/>
            <a:r>
              <a:rPr lang="en-US" sz="67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HỌC TỐT. </a:t>
            </a:r>
          </a:p>
        </p:txBody>
      </p:sp>
    </p:spTree>
    <p:extLst>
      <p:ext uri="{BB962C8B-B14F-4D97-AF65-F5344CB8AC3E}">
        <p14:creationId xmlns:p14="http://schemas.microsoft.com/office/powerpoint/2010/main" val="3229100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16255" y="334614"/>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2598823"/>
            <a:ext cx="2122290" cy="207541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5883271" y="2998625"/>
            <a:ext cx="33634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44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KHỞI ĐỘNG</a:t>
            </a:r>
            <a:endParaRPr lang="zh-CN" altLang="en-US" sz="44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5365535" y="207560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HOẠT ĐỘNG 1</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p:nvPr/>
        </p:nvCxnSpPr>
        <p:spPr>
          <a:xfrm rot="5400000">
            <a:off x="7564978" y="413620"/>
            <a:ext cx="0" cy="4896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97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pic>
        <p:nvPicPr>
          <p:cNvPr id="25" name="Picture 24">
            <a:extLst>
              <a:ext uri="{FF2B5EF4-FFF2-40B4-BE49-F238E27FC236}">
                <a16:creationId xmlns="" xmlns:a16="http://schemas.microsoft.com/office/drawing/2014/main" id="{7419F106-263D-4F9A-B28D-569D95D50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Tree>
    <p:extLst>
      <p:ext uri="{BB962C8B-B14F-4D97-AF65-F5344CB8AC3E}">
        <p14:creationId xmlns:p14="http://schemas.microsoft.com/office/powerpoint/2010/main" val="17050329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09793" y="395927"/>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2717681"/>
            <a:ext cx="1685701" cy="195655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4754984" y="2998625"/>
            <a:ext cx="5620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KHÁM PHÁ VÀ LUYỆN TẬP</a:t>
            </a:r>
            <a:endParaRPr lang="zh-CN" altLang="en-US"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5365535" y="207560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HOẠT ĐỘNG 2</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p:nvPr/>
        </p:nvCxnSpPr>
        <p:spPr>
          <a:xfrm rot="5400000">
            <a:off x="7564978" y="269681"/>
            <a:ext cx="0" cy="4896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29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pic>
        <p:nvPicPr>
          <p:cNvPr id="16" name="Picture 15">
            <a:extLst>
              <a:ext uri="{FF2B5EF4-FFF2-40B4-BE49-F238E27FC236}">
                <a16:creationId xmlns="" xmlns:a16="http://schemas.microsoft.com/office/drawing/2014/main" id="{26CEAE9A-29F1-4A32-99A8-1F7CC7584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30"/>
            <a:ext cx="6691745" cy="6841070"/>
          </a:xfrm>
          <a:prstGeom prst="rect">
            <a:avLst/>
          </a:prstGeom>
        </p:spPr>
      </p:pic>
      <p:pic>
        <p:nvPicPr>
          <p:cNvPr id="18" name="Picture 17">
            <a:extLst>
              <a:ext uri="{FF2B5EF4-FFF2-40B4-BE49-F238E27FC236}">
                <a16:creationId xmlns="" xmlns:a16="http://schemas.microsoft.com/office/drawing/2014/main" id="{5A55DD4D-FC41-445B-9240-C4776A160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334" y="16930"/>
            <a:ext cx="6053666" cy="6841069"/>
          </a:xfrm>
          <a:prstGeom prst="rect">
            <a:avLst/>
          </a:prstGeom>
        </p:spPr>
      </p:pic>
      <p:sp>
        <p:nvSpPr>
          <p:cNvPr id="3" name="TextBox 2"/>
          <p:cNvSpPr txBox="1"/>
          <p:nvPr/>
        </p:nvSpPr>
        <p:spPr>
          <a:xfrm>
            <a:off x="6138334" y="193964"/>
            <a:ext cx="5762721" cy="523220"/>
          </a:xfrm>
          <a:prstGeom prst="rect">
            <a:avLst/>
          </a:prstGeom>
          <a:solidFill>
            <a:schemeClr val="accent4"/>
          </a:solidFill>
        </p:spPr>
        <p:txBody>
          <a:bodyPr wrap="square" rtlCol="0">
            <a:spAutoFit/>
          </a:bodyPr>
          <a:lstStyle/>
          <a:p>
            <a:pPr algn="ct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chia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38850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754020"/>
            <a:ext cx="668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6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36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chuyện</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36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với</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36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mẹ</a:t>
            </a:r>
            <a:r>
              <a:rPr lang="en-US" altLang="zh-CN" sz="36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endParaRPr lang="zh-CN" altLang="en-US"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 xmlns:a16="http://schemas.microsoft.com/office/drawing/2014/main" id="{B834EF20-DA59-4B5F-9F50-722B3FD53360}"/>
              </a:ext>
            </a:extLst>
          </p:cNvPr>
          <p:cNvSpPr txBox="1">
            <a:spLocks noChangeArrowheads="1"/>
          </p:cNvSpPr>
          <p:nvPr/>
        </p:nvSpPr>
        <p:spPr bwMode="auto">
          <a:xfrm>
            <a:off x="5500998" y="2452951"/>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a:t>
            </a:r>
            <a:r>
              <a:rPr lang="vi-VN" altLang="zh-CN" sz="32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 xmlns:a16="http://schemas.microsoft.com/office/drawing/2014/main" id="{1CC464F1-ECF1-409B-A2E9-B8FF8D8D6AEA}"/>
              </a:ext>
            </a:extLst>
          </p:cNvPr>
          <p:cNvSpPr txBox="1">
            <a:spLocks noChangeArrowheads="1"/>
          </p:cNvSpPr>
          <p:nvPr/>
        </p:nvSpPr>
        <p:spPr bwMode="auto">
          <a:xfrm>
            <a:off x="1572705" y="3006952"/>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Bài văn gồm 2 đoạn:</a:t>
            </a:r>
            <a:endParaRPr lang="zh-CN" altLang="en-US" sz="3200" dirty="0">
              <a:solidFill>
                <a:srgbClr val="00B050"/>
              </a:solidFill>
              <a:latin typeface="+mj-lt"/>
              <a:ea typeface="方正姚体" panose="02010601030101010101" pitchFamily="2" charset="-122"/>
            </a:endParaRPr>
          </a:p>
        </p:txBody>
      </p:sp>
      <p:sp>
        <p:nvSpPr>
          <p:cNvPr id="20" name="文本框 17">
            <a:extLst>
              <a:ext uri="{FF2B5EF4-FFF2-40B4-BE49-F238E27FC236}">
                <a16:creationId xmlns="" xmlns:a16="http://schemas.microsoft.com/office/drawing/2014/main" id="{5E9DB31B-55AC-4977-BF89-F60D27739A24}"/>
              </a:ext>
            </a:extLst>
          </p:cNvPr>
          <p:cNvSpPr txBox="1">
            <a:spLocks noChangeArrowheads="1"/>
          </p:cNvSpPr>
          <p:nvPr/>
        </p:nvSpPr>
        <p:spPr bwMode="auto">
          <a:xfrm>
            <a:off x="3046830" y="3644327"/>
            <a:ext cx="574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1</a:t>
            </a:r>
            <a:r>
              <a:rPr lang="vi-VN" altLang="zh-CN" sz="3200" dirty="0">
                <a:solidFill>
                  <a:schemeClr val="bg1"/>
                </a:solidFill>
                <a:latin typeface="+mj-lt"/>
                <a:ea typeface="方正姚体" panose="02010601030101010101" pitchFamily="2" charset="-122"/>
              </a:rPr>
              <a:t>: Từ đầu...để kiếm sống</a:t>
            </a:r>
            <a:endParaRPr lang="zh-CN" altLang="en-US" sz="3200" dirty="0">
              <a:solidFill>
                <a:schemeClr val="bg1"/>
              </a:solidFill>
              <a:latin typeface="+mj-lt"/>
              <a:ea typeface="方正姚体" panose="02010601030101010101" pitchFamily="2" charset="-122"/>
            </a:endParaRPr>
          </a:p>
        </p:txBody>
      </p:sp>
      <p:sp>
        <p:nvSpPr>
          <p:cNvPr id="21" name="文本框 17">
            <a:extLst>
              <a:ext uri="{FF2B5EF4-FFF2-40B4-BE49-F238E27FC236}">
                <a16:creationId xmlns="" xmlns:a16="http://schemas.microsoft.com/office/drawing/2014/main" id="{12A7C786-00DF-422E-AB6E-6530E774598E}"/>
              </a:ext>
            </a:extLst>
          </p:cNvPr>
          <p:cNvSpPr txBox="1">
            <a:spLocks noChangeArrowheads="1"/>
          </p:cNvSpPr>
          <p:nvPr/>
        </p:nvSpPr>
        <p:spPr bwMode="auto">
          <a:xfrm>
            <a:off x="3145410" y="4297497"/>
            <a:ext cx="40512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2</a:t>
            </a:r>
            <a:r>
              <a:rPr lang="vi-VN" altLang="zh-CN" sz="3200" dirty="0">
                <a:solidFill>
                  <a:schemeClr val="bg1"/>
                </a:solidFill>
                <a:latin typeface="+mj-lt"/>
                <a:ea typeface="方正姚体" panose="02010601030101010101" pitchFamily="2" charset="-122"/>
              </a:rPr>
              <a:t>: Phần còn lại.</a:t>
            </a:r>
            <a:endParaRPr lang="zh-CN" altLang="en-US" sz="3200" dirty="0">
              <a:solidFill>
                <a:schemeClr val="bg1"/>
              </a:solidFill>
              <a:latin typeface="+mj-lt"/>
              <a:ea typeface="方正姚体" panose="02010601030101010101" pitchFamily="2" charset="-122"/>
            </a:endParaRPr>
          </a:p>
        </p:txBody>
      </p:sp>
    </p:spTree>
    <p:extLst>
      <p:ext uri="{BB962C8B-B14F-4D97-AF65-F5344CB8AC3E}">
        <p14:creationId xmlns:p14="http://schemas.microsoft.com/office/powerpoint/2010/main" val="395594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pic>
        <p:nvPicPr>
          <p:cNvPr id="16" name="Picture 15">
            <a:extLst>
              <a:ext uri="{FF2B5EF4-FFF2-40B4-BE49-F238E27FC236}">
                <a16:creationId xmlns="" xmlns:a16="http://schemas.microsoft.com/office/drawing/2014/main" id="{26CEAE9A-29F1-4A32-99A8-1F7CC7584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8" y="0"/>
            <a:ext cx="6691745" cy="6841070"/>
          </a:xfrm>
          <a:prstGeom prst="rect">
            <a:avLst/>
          </a:prstGeom>
        </p:spPr>
      </p:pic>
      <p:pic>
        <p:nvPicPr>
          <p:cNvPr id="18" name="Picture 17">
            <a:extLst>
              <a:ext uri="{FF2B5EF4-FFF2-40B4-BE49-F238E27FC236}">
                <a16:creationId xmlns="" xmlns:a16="http://schemas.microsoft.com/office/drawing/2014/main" id="{5A55DD4D-FC41-445B-9240-C4776A160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334" y="16930"/>
            <a:ext cx="6053666" cy="6841069"/>
          </a:xfrm>
          <a:prstGeom prst="rect">
            <a:avLst/>
          </a:prstGeom>
        </p:spPr>
      </p:pic>
      <p:sp>
        <p:nvSpPr>
          <p:cNvPr id="3" name="TextBox 2"/>
          <p:cNvSpPr txBox="1"/>
          <p:nvPr/>
        </p:nvSpPr>
        <p:spPr>
          <a:xfrm>
            <a:off x="6138334" y="193964"/>
            <a:ext cx="5762721" cy="523220"/>
          </a:xfrm>
          <a:prstGeom prst="rect">
            <a:avLst/>
          </a:prstGeom>
          <a:solidFill>
            <a:schemeClr val="accent4"/>
          </a:solidFill>
        </p:spPr>
        <p:txBody>
          <a:bodyPr wrap="square" rtlCol="0">
            <a:spAutoFit/>
          </a:bodyPr>
          <a:lstStyle/>
          <a:p>
            <a:pPr algn="ctr"/>
            <a:r>
              <a:rPr lang="en-US" sz="2800" dirty="0" err="1" smtClean="0">
                <a:solidFill>
                  <a:prstClr val="black"/>
                </a:solidFill>
                <a:latin typeface="Times New Roman" pitchFamily="18" charset="0"/>
                <a:cs typeface="Times New Roman" pitchFamily="18" charset="0"/>
              </a:rPr>
              <a:t>Bài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tập</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này</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được</a:t>
            </a:r>
            <a:r>
              <a:rPr lang="en-US" sz="2800" dirty="0" smtClean="0">
                <a:solidFill>
                  <a:prstClr val="black"/>
                </a:solidFill>
                <a:latin typeface="Times New Roman" pitchFamily="18" charset="0"/>
                <a:cs typeface="Times New Roman" pitchFamily="18" charset="0"/>
              </a:rPr>
              <a:t> chia </a:t>
            </a:r>
            <a:r>
              <a:rPr lang="en-US" sz="2800" dirty="0" err="1" smtClean="0">
                <a:solidFill>
                  <a:prstClr val="black"/>
                </a:solidFill>
                <a:latin typeface="Times New Roman" pitchFamily="18" charset="0"/>
                <a:cs typeface="Times New Roman" pitchFamily="18" charset="0"/>
              </a:rPr>
              <a:t>làm</a:t>
            </a:r>
            <a:r>
              <a:rPr lang="en-US" sz="2800" dirty="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2 </a:t>
            </a:r>
            <a:r>
              <a:rPr lang="en-US" sz="2800" dirty="0" err="1" smtClean="0">
                <a:solidFill>
                  <a:prstClr val="black"/>
                </a:solidFill>
                <a:latin typeface="Times New Roman" pitchFamily="18" charset="0"/>
                <a:cs typeface="Times New Roman" pitchFamily="18" charset="0"/>
              </a:rPr>
              <a:t>đoạn</a:t>
            </a:r>
            <a:r>
              <a:rPr lang="en-US" sz="2800" dirty="0" smtClean="0">
                <a:solidFill>
                  <a:prstClr val="black"/>
                </a:solidFill>
                <a:latin typeface="Times New Roman" pitchFamily="18" charset="0"/>
                <a:cs typeface="Times New Roman" pitchFamily="18" charset="0"/>
              </a:rPr>
              <a:t> </a:t>
            </a:r>
            <a:endParaRPr lang="en-US" sz="2800" dirty="0">
              <a:solidFill>
                <a:prstClr val="black"/>
              </a:solidFill>
              <a:latin typeface="Times New Roman" pitchFamily="18" charset="0"/>
              <a:cs typeface="Times New Roman" pitchFamily="18" charset="0"/>
            </a:endParaRPr>
          </a:p>
        </p:txBody>
      </p:sp>
      <p:sp>
        <p:nvSpPr>
          <p:cNvPr id="4" name="Oval 3"/>
          <p:cNvSpPr/>
          <p:nvPr/>
        </p:nvSpPr>
        <p:spPr>
          <a:xfrm>
            <a:off x="27708" y="1579418"/>
            <a:ext cx="434565" cy="36021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1</a:t>
            </a:r>
            <a:endParaRPr lang="en-US" sz="2400" dirty="0">
              <a:solidFill>
                <a:schemeClr val="tx1"/>
              </a:solidFill>
              <a:latin typeface="Times New Roman" pitchFamily="18" charset="0"/>
              <a:cs typeface="Times New Roman" pitchFamily="18" charset="0"/>
            </a:endParaRPr>
          </a:p>
        </p:txBody>
      </p:sp>
      <p:sp>
        <p:nvSpPr>
          <p:cNvPr id="7" name="Oval 6"/>
          <p:cNvSpPr/>
          <p:nvPr/>
        </p:nvSpPr>
        <p:spPr>
          <a:xfrm>
            <a:off x="27708" y="3397438"/>
            <a:ext cx="434565" cy="36021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2</a:t>
            </a:r>
          </a:p>
        </p:txBody>
      </p:sp>
    </p:spTree>
    <p:extLst>
      <p:ext uri="{BB962C8B-B14F-4D97-AF65-F5344CB8AC3E}">
        <p14:creationId xmlns:p14="http://schemas.microsoft.com/office/powerpoint/2010/main" val="13711952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0" y="-59267"/>
            <a:ext cx="12192000" cy="622439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449219"/>
            <a:ext cx="668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a:t>
            </a:r>
            <a:r>
              <a:rPr lang="en-US" altLang="zh-CN" sz="28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hưa</a:t>
            </a:r>
            <a:r>
              <a:rPr lang="en-US"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28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chuyện</a:t>
            </a:r>
            <a:r>
              <a:rPr lang="en-US"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28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với</a:t>
            </a:r>
            <a:r>
              <a:rPr lang="en-US"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r>
              <a:rPr lang="en-US" altLang="zh-CN" sz="2800" dirty="0" err="1"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mẹ</a:t>
            </a:r>
            <a:r>
              <a:rPr lang="en-US" altLang="zh-CN" sz="2800" dirty="0" smtClean="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 </a:t>
            </a:r>
            <a:endParaRPr lang="zh-CN" altLang="en-US"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913354"/>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315898" y="1404994"/>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 xmlns:a16="http://schemas.microsoft.com/office/drawing/2014/main" id="{B834EF20-DA59-4B5F-9F50-722B3FD53360}"/>
              </a:ext>
            </a:extLst>
          </p:cNvPr>
          <p:cNvSpPr txBox="1">
            <a:spLocks noChangeArrowheads="1"/>
          </p:cNvSpPr>
          <p:nvPr/>
        </p:nvSpPr>
        <p:spPr bwMode="auto">
          <a:xfrm>
            <a:off x="5500998" y="1944948"/>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a:t>
            </a:r>
            <a:r>
              <a:rPr lang="vi-VN" altLang="zh-CN" sz="28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 xmlns:a16="http://schemas.microsoft.com/office/drawing/2014/main" id="{1CC464F1-ECF1-409B-A2E9-B8FF8D8D6AEA}"/>
              </a:ext>
            </a:extLst>
          </p:cNvPr>
          <p:cNvSpPr txBox="1">
            <a:spLocks noChangeArrowheads="1"/>
          </p:cNvSpPr>
          <p:nvPr/>
        </p:nvSpPr>
        <p:spPr bwMode="auto">
          <a:xfrm>
            <a:off x="1267902" y="2338080"/>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b="1" dirty="0">
                <a:solidFill>
                  <a:srgbClr val="FFFF00"/>
                </a:solidFill>
                <a:latin typeface="+mj-lt"/>
                <a:ea typeface="方正姚体" panose="02010601030101010101" pitchFamily="2" charset="-122"/>
              </a:rPr>
              <a:t>Luyện đọc đúng</a:t>
            </a:r>
            <a:endParaRPr lang="zh-CN" altLang="en-US" sz="3200" b="1" dirty="0">
              <a:solidFill>
                <a:srgbClr val="FFFF00"/>
              </a:solidFill>
              <a:latin typeface="+mj-lt"/>
              <a:ea typeface="方正姚体" panose="02010601030101010101" pitchFamily="2" charset="-122"/>
            </a:endParaRPr>
          </a:p>
        </p:txBody>
      </p:sp>
      <p:sp>
        <p:nvSpPr>
          <p:cNvPr id="15" name="Text Box 5">
            <a:extLst>
              <a:ext uri="{FF2B5EF4-FFF2-40B4-BE49-F238E27FC236}">
                <a16:creationId xmlns="" xmlns:a16="http://schemas.microsoft.com/office/drawing/2014/main" id="{CDD8226E-D993-471A-B5A8-DC4ECCBDC9CB}"/>
              </a:ext>
            </a:extLst>
          </p:cNvPr>
          <p:cNvSpPr txBox="1">
            <a:spLocks noChangeArrowheads="1"/>
          </p:cNvSpPr>
          <p:nvPr/>
        </p:nvSpPr>
        <p:spPr bwMode="auto">
          <a:xfrm>
            <a:off x="2177739" y="3128398"/>
            <a:ext cx="2038661"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vi-VN" sz="2800" b="1" dirty="0" err="1">
                <a:solidFill>
                  <a:srgbClr val="FF0000"/>
                </a:solidFill>
                <a:latin typeface="Times New Roman" pitchFamily="18" charset="0"/>
                <a:cs typeface="Times New Roman" pitchFamily="18" charset="0"/>
              </a:rPr>
              <a:t>mồn</a:t>
            </a:r>
            <a:r>
              <a:rPr lang="en-GB" altLang="vi-VN" sz="2800" b="1" dirty="0">
                <a:latin typeface="Times New Roman" pitchFamily="18" charset="0"/>
                <a:cs typeface="Times New Roman" pitchFamily="18" charset="0"/>
              </a:rPr>
              <a:t> </a:t>
            </a:r>
            <a:r>
              <a:rPr lang="en-GB" altLang="vi-VN" sz="2800" b="1" dirty="0" err="1">
                <a:latin typeface="Times New Roman" pitchFamily="18" charset="0"/>
                <a:cs typeface="Times New Roman" pitchFamily="18" charset="0"/>
              </a:rPr>
              <a:t>một</a:t>
            </a:r>
            <a:endParaRPr lang="en-GB" altLang="vi-VN" sz="2800" b="1" dirty="0">
              <a:latin typeface="Times New Roman" pitchFamily="18" charset="0"/>
              <a:cs typeface="Times New Roman" pitchFamily="18" charset="0"/>
            </a:endParaRPr>
          </a:p>
        </p:txBody>
      </p:sp>
      <p:sp>
        <p:nvSpPr>
          <p:cNvPr id="22" name="Text Box 6">
            <a:extLst>
              <a:ext uri="{FF2B5EF4-FFF2-40B4-BE49-F238E27FC236}">
                <a16:creationId xmlns="" xmlns:a16="http://schemas.microsoft.com/office/drawing/2014/main" id="{B48E9E86-E2CC-43D5-BB22-17DAE540B48F}"/>
              </a:ext>
            </a:extLst>
          </p:cNvPr>
          <p:cNvSpPr txBox="1">
            <a:spLocks noChangeArrowheads="1"/>
          </p:cNvSpPr>
          <p:nvPr/>
        </p:nvSpPr>
        <p:spPr bwMode="auto">
          <a:xfrm>
            <a:off x="2183361" y="3919010"/>
            <a:ext cx="203304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vi-VN" sz="2800" b="1" dirty="0" err="1">
                <a:latin typeface="Times New Roman" pitchFamily="18" charset="0"/>
                <a:cs typeface="Times New Roman" pitchFamily="18" charset="0"/>
              </a:rPr>
              <a:t>cắt</a:t>
            </a:r>
            <a:r>
              <a:rPr lang="en-GB" altLang="vi-VN" sz="2800" b="1" dirty="0">
                <a:latin typeface="Times New Roman" pitchFamily="18" charset="0"/>
                <a:cs typeface="Times New Roman" pitchFamily="18" charset="0"/>
              </a:rPr>
              <a:t> </a:t>
            </a:r>
            <a:r>
              <a:rPr lang="en-GB" altLang="vi-VN" sz="2800" b="1" dirty="0" err="1">
                <a:solidFill>
                  <a:srgbClr val="FF0000"/>
                </a:solidFill>
                <a:latin typeface="Times New Roman" pitchFamily="18" charset="0"/>
                <a:cs typeface="Times New Roman" pitchFamily="18" charset="0"/>
              </a:rPr>
              <a:t>nghĩa</a:t>
            </a:r>
            <a:endParaRPr lang="en-GB" altLang="vi-VN" sz="2800" b="1" dirty="0">
              <a:solidFill>
                <a:srgbClr val="FF0000"/>
              </a:solidFill>
              <a:latin typeface="Times New Roman" pitchFamily="18" charset="0"/>
              <a:cs typeface="Times New Roman" pitchFamily="18" charset="0"/>
            </a:endParaRPr>
          </a:p>
        </p:txBody>
      </p:sp>
      <p:sp>
        <p:nvSpPr>
          <p:cNvPr id="23" name="Text Box 16">
            <a:extLst>
              <a:ext uri="{FF2B5EF4-FFF2-40B4-BE49-F238E27FC236}">
                <a16:creationId xmlns="" xmlns:a16="http://schemas.microsoft.com/office/drawing/2014/main" id="{24AF7FC3-E57F-44D4-8B8A-1A30C4AADB9A}"/>
              </a:ext>
            </a:extLst>
          </p:cNvPr>
          <p:cNvSpPr txBox="1">
            <a:spLocks noChangeArrowheads="1"/>
          </p:cNvSpPr>
          <p:nvPr/>
        </p:nvSpPr>
        <p:spPr bwMode="auto">
          <a:xfrm>
            <a:off x="2177740" y="4707603"/>
            <a:ext cx="209792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dirty="0" err="1">
                <a:solidFill>
                  <a:srgbClr val="FF0000"/>
                </a:solidFill>
                <a:latin typeface="Times New Roman" pitchFamily="18" charset="0"/>
                <a:cs typeface="Times New Roman" pitchFamily="18" charset="0"/>
              </a:rPr>
              <a:t>nhễ</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nhại</a:t>
            </a:r>
            <a:endParaRPr lang="en-US" altLang="vi-VN" sz="2800" b="1" dirty="0">
              <a:solidFill>
                <a:srgbClr val="FF0000"/>
              </a:solidFill>
              <a:latin typeface="Times New Roman" pitchFamily="18" charset="0"/>
              <a:cs typeface="Times New Roman" pitchFamily="18" charset="0"/>
            </a:endParaRPr>
          </a:p>
        </p:txBody>
      </p:sp>
      <p:sp>
        <p:nvSpPr>
          <p:cNvPr id="24" name="Text Box 7">
            <a:extLst>
              <a:ext uri="{FF2B5EF4-FFF2-40B4-BE49-F238E27FC236}">
                <a16:creationId xmlns="" xmlns:a16="http://schemas.microsoft.com/office/drawing/2014/main" id="{126ED521-1631-4D53-AA47-7C9B6D6E3EA6}"/>
              </a:ext>
            </a:extLst>
          </p:cNvPr>
          <p:cNvSpPr txBox="1">
            <a:spLocks noChangeArrowheads="1"/>
          </p:cNvSpPr>
          <p:nvPr/>
        </p:nvSpPr>
        <p:spPr bwMode="auto">
          <a:xfrm>
            <a:off x="6679448" y="3084008"/>
            <a:ext cx="196502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vi-VN" sz="2800" b="1" dirty="0" err="1">
                <a:solidFill>
                  <a:srgbClr val="FF0000"/>
                </a:solidFill>
                <a:latin typeface="Times New Roman" pitchFamily="18" charset="0"/>
                <a:cs typeface="Times New Roman" pitchFamily="18" charset="0"/>
              </a:rPr>
              <a:t>bễ</a:t>
            </a:r>
            <a:r>
              <a:rPr lang="en-GB" altLang="vi-VN" sz="2800" b="1" dirty="0">
                <a:latin typeface="Times New Roman" pitchFamily="18" charset="0"/>
                <a:cs typeface="Times New Roman" pitchFamily="18" charset="0"/>
              </a:rPr>
              <a:t> </a:t>
            </a:r>
            <a:r>
              <a:rPr lang="en-GB" altLang="vi-VN" sz="2800" b="1" dirty="0" err="1">
                <a:latin typeface="Times New Roman" pitchFamily="18" charset="0"/>
                <a:cs typeface="Times New Roman" pitchFamily="18" charset="0"/>
              </a:rPr>
              <a:t>thổi</a:t>
            </a:r>
            <a:endParaRPr lang="en-GB" altLang="vi-VN" sz="2800" b="1" dirty="0">
              <a:solidFill>
                <a:srgbClr val="FF0000"/>
              </a:solidFill>
              <a:latin typeface="Times New Roman" pitchFamily="18" charset="0"/>
              <a:cs typeface="Times New Roman" pitchFamily="18" charset="0"/>
            </a:endParaRPr>
          </a:p>
        </p:txBody>
      </p:sp>
      <p:sp>
        <p:nvSpPr>
          <p:cNvPr id="25" name="Text Box 25">
            <a:extLst>
              <a:ext uri="{FF2B5EF4-FFF2-40B4-BE49-F238E27FC236}">
                <a16:creationId xmlns="" xmlns:a16="http://schemas.microsoft.com/office/drawing/2014/main" id="{91C93D13-8EE8-433B-9665-C78664BA267F}"/>
              </a:ext>
            </a:extLst>
          </p:cNvPr>
          <p:cNvSpPr txBox="1">
            <a:spLocks noChangeArrowheads="1"/>
          </p:cNvSpPr>
          <p:nvPr/>
        </p:nvSpPr>
        <p:spPr bwMode="auto">
          <a:xfrm>
            <a:off x="6679447" y="3919010"/>
            <a:ext cx="196502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dirty="0" err="1">
                <a:latin typeface="Times New Roman" pitchFamily="18" charset="0"/>
                <a:cs typeface="Times New Roman" pitchFamily="18" charset="0"/>
              </a:rPr>
              <a:t>cúc</a:t>
            </a:r>
            <a:r>
              <a:rPr lang="en-US" altLang="vi-VN" sz="2800" b="1" dirty="0">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cắc</a:t>
            </a:r>
            <a:endParaRPr lang="en-US" alt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6376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1294</Words>
  <Application>Microsoft Office PowerPoint</Application>
  <PresentationFormat>Custom</PresentationFormat>
  <Paragraphs>132</Paragraphs>
  <Slides>23</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 Light</vt:lpstr>
      <vt:lpstr>SimSun</vt:lpstr>
      <vt:lpstr>Calibri</vt:lpstr>
      <vt:lpstr>方正姚体</vt:lpstr>
      <vt:lpstr>Times New Roman</vt:lpstr>
      <vt:lpstr>方正粗谭黑简体</vt:lpstr>
      <vt:lpstr>Microsoft YaHei</vt:lpstr>
      <vt:lpstr>Office 主题</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Windows User</cp:lastModifiedBy>
  <cp:revision>63</cp:revision>
  <dcterms:created xsi:type="dcterms:W3CDTF">2017-03-24T06:12:57Z</dcterms:created>
  <dcterms:modified xsi:type="dcterms:W3CDTF">2021-11-10T00:29:43Z</dcterms:modified>
</cp:coreProperties>
</file>